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72" r:id="rId4"/>
    <p:sldId id="273" r:id="rId5"/>
    <p:sldId id="267" r:id="rId6"/>
    <p:sldId id="265" r:id="rId7"/>
    <p:sldId id="264" r:id="rId8"/>
    <p:sldId id="268" r:id="rId9"/>
    <p:sldId id="269" r:id="rId10"/>
    <p:sldId id="270" r:id="rId11"/>
    <p:sldId id="26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167"/>
    <a:srgbClr val="EBD90B"/>
    <a:srgbClr val="1B53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0"/>
    <p:restoredTop sz="94710"/>
  </p:normalViewPr>
  <p:slideViewPr>
    <p:cSldViewPr snapToGrid="0" snapToObjects="1">
      <p:cViewPr varScale="1">
        <p:scale>
          <a:sx n="62" d="100"/>
          <a:sy n="62" d="100"/>
        </p:scale>
        <p:origin x="13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hlogonolo Rakate" userId="24469b3b-45a2-4f44-9b84-8b1ee5055be4" providerId="ADAL" clId="{0B96BE51-FA34-4AC6-9003-0752962D9FBC}"/>
    <pc:docChg chg="delSld">
      <pc:chgData name="Lehlogonolo Rakate" userId="24469b3b-45a2-4f44-9b84-8b1ee5055be4" providerId="ADAL" clId="{0B96BE51-FA34-4AC6-9003-0752962D9FBC}" dt="2024-01-18T10:18:25.262" v="3" actId="47"/>
      <pc:docMkLst>
        <pc:docMk/>
      </pc:docMkLst>
      <pc:sldChg chg="del">
        <pc:chgData name="Lehlogonolo Rakate" userId="24469b3b-45a2-4f44-9b84-8b1ee5055be4" providerId="ADAL" clId="{0B96BE51-FA34-4AC6-9003-0752962D9FBC}" dt="2024-01-18T10:18:12.141" v="1" actId="47"/>
        <pc:sldMkLst>
          <pc:docMk/>
          <pc:sldMk cId="516753237" sldId="266"/>
        </pc:sldMkLst>
      </pc:sldChg>
      <pc:sldChg chg="del">
        <pc:chgData name="Lehlogonolo Rakate" userId="24469b3b-45a2-4f44-9b84-8b1ee5055be4" providerId="ADAL" clId="{0B96BE51-FA34-4AC6-9003-0752962D9FBC}" dt="2024-01-18T10:18:25.262" v="3" actId="47"/>
        <pc:sldMkLst>
          <pc:docMk/>
          <pc:sldMk cId="1455801068" sldId="274"/>
        </pc:sldMkLst>
      </pc:sldChg>
      <pc:sldChg chg="del">
        <pc:chgData name="Lehlogonolo Rakate" userId="24469b3b-45a2-4f44-9b84-8b1ee5055be4" providerId="ADAL" clId="{0B96BE51-FA34-4AC6-9003-0752962D9FBC}" dt="2024-01-18T10:18:08.625" v="0" actId="47"/>
        <pc:sldMkLst>
          <pc:docMk/>
          <pc:sldMk cId="1953664330" sldId="275"/>
        </pc:sldMkLst>
      </pc:sldChg>
      <pc:sldChg chg="del">
        <pc:chgData name="Lehlogonolo Rakate" userId="24469b3b-45a2-4f44-9b84-8b1ee5055be4" providerId="ADAL" clId="{0B96BE51-FA34-4AC6-9003-0752962D9FBC}" dt="2024-01-18T10:18:16.358" v="2" actId="47"/>
        <pc:sldMkLst>
          <pc:docMk/>
          <pc:sldMk cId="1906308222"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375FF-EFED-4D67-9C09-0B9A508A2E9F}" type="datetimeFigureOut">
              <a:rPr lang="en-ZA" smtClean="0"/>
              <a:t>2024/01/18</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F2807-2F5D-4114-B0BB-545EDA9C2824}" type="slidenum">
              <a:rPr lang="en-ZA" smtClean="0"/>
              <a:t>‹#›</a:t>
            </a:fld>
            <a:endParaRPr lang="en-ZA"/>
          </a:p>
        </p:txBody>
      </p:sp>
    </p:spTree>
    <p:extLst>
      <p:ext uri="{BB962C8B-B14F-4D97-AF65-F5344CB8AC3E}">
        <p14:creationId xmlns:p14="http://schemas.microsoft.com/office/powerpoint/2010/main" val="346721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373193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134442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243197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D986BB-9401-E94E-A6B4-50687AB3CEEF}"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369719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AD986BB-9401-E94E-A6B4-50687AB3CEEF}"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424940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AD986BB-9401-E94E-A6B4-50687AB3CEEF}"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420647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AD986BB-9401-E94E-A6B4-50687AB3CEEF}"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180782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AD986BB-9401-E94E-A6B4-50687AB3CEEF}"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159307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986BB-9401-E94E-A6B4-50687AB3CEEF}"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172325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AD986BB-9401-E94E-A6B4-50687AB3CEEF}"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215373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AD986BB-9401-E94E-A6B4-50687AB3CEEF}"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A75F-6261-1A49-86F1-26BD20A161C0}" type="slidenum">
              <a:rPr lang="en-US" smtClean="0"/>
              <a:t>‹#›</a:t>
            </a:fld>
            <a:endParaRPr lang="en-US"/>
          </a:p>
        </p:txBody>
      </p:sp>
    </p:spTree>
    <p:extLst>
      <p:ext uri="{BB962C8B-B14F-4D97-AF65-F5344CB8AC3E}">
        <p14:creationId xmlns:p14="http://schemas.microsoft.com/office/powerpoint/2010/main" val="43007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986BB-9401-E94E-A6B4-50687AB3CEEF}" type="datetimeFigureOut">
              <a:rPr lang="en-US" smtClean="0"/>
              <a:t>1/18/2024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2A75F-6261-1A49-86F1-26BD20A161C0}" type="slidenum">
              <a:rPr lang="en-US" smtClean="0"/>
              <a:t>‹#›</a:t>
            </a:fld>
            <a:endParaRPr lang="en-US"/>
          </a:p>
        </p:txBody>
      </p:sp>
    </p:spTree>
    <p:extLst>
      <p:ext uri="{BB962C8B-B14F-4D97-AF65-F5344CB8AC3E}">
        <p14:creationId xmlns:p14="http://schemas.microsoft.com/office/powerpoint/2010/main" val="535246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28CE7-4284-E040-B7E4-B514B9651D0C}"/>
              </a:ext>
            </a:extLst>
          </p:cNvPr>
          <p:cNvSpPr>
            <a:spLocks noGrp="1"/>
          </p:cNvSpPr>
          <p:nvPr>
            <p:ph type="ctrTitle"/>
          </p:nvPr>
        </p:nvSpPr>
        <p:spPr>
          <a:xfrm>
            <a:off x="2816772" y="1629103"/>
            <a:ext cx="3352800" cy="3310758"/>
          </a:xfrm>
        </p:spPr>
        <p:txBody>
          <a:bodyPr anchor="ctr">
            <a:normAutofit/>
          </a:bodyPr>
          <a:lstStyle/>
          <a:p>
            <a:r>
              <a:rPr lang="en-ZA" sz="1800" b="1" dirty="0">
                <a:effectLst/>
                <a:latin typeface="Century Gothic" panose="020B0502020202020204" pitchFamily="34" charset="0"/>
                <a:ea typeface="Times New Roman" panose="02020603050405020304" pitchFamily="18" charset="0"/>
                <a:cs typeface="Calibri" panose="020F0502020204030204" pitchFamily="34" charset="0"/>
              </a:rPr>
              <a:t>THE APPOINTMENT OF A PANEL OF SERVICE PROVIDERS TO  SUPPLY BRANDING  MATERIALS  FOR A PERIOD OF 3 YEARS </a:t>
            </a:r>
            <a:br>
              <a:rPr lang="en-ZA" sz="1800" dirty="0">
                <a:effectLst/>
                <a:latin typeface="Times New Roman" panose="02020603050405020304" pitchFamily="18" charset="0"/>
                <a:ea typeface="Times New Roman" panose="02020603050405020304" pitchFamily="18" charset="0"/>
              </a:rPr>
            </a:br>
            <a:br>
              <a:rPr lang="en-ZA" sz="1800" dirty="0">
                <a:effectLst/>
                <a:latin typeface="Times New Roman" panose="02020603050405020304" pitchFamily="18" charset="0"/>
                <a:ea typeface="Times New Roman" panose="02020603050405020304" pitchFamily="18" charset="0"/>
              </a:rPr>
            </a:br>
            <a:endParaRPr lang="en-US" sz="2000" dirty="0">
              <a:latin typeface="Arial Black" panose="020B0604020202020204" pitchFamily="34" charset="0"/>
              <a:cs typeface="Arial Black"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6810703" y="5415202"/>
            <a:ext cx="1671145" cy="1241104"/>
          </a:xfrm>
          <a:prstGeom prst="rect">
            <a:avLst/>
          </a:prstGeom>
        </p:spPr>
      </p:pic>
    </p:spTree>
    <p:extLst>
      <p:ext uri="{BB962C8B-B14F-4D97-AF65-F5344CB8AC3E}">
        <p14:creationId xmlns:p14="http://schemas.microsoft.com/office/powerpoint/2010/main" val="171100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Autofit/>
          </a:bodyPr>
          <a:lstStyle/>
          <a:p>
            <a:pPr algn="ct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 TENDER PROCEDURE</a:t>
            </a:r>
            <a:endParaRPr lang="en-ZA" sz="2000" b="1" dirty="0"/>
          </a:p>
        </p:txBody>
      </p:sp>
      <p:sp>
        <p:nvSpPr>
          <p:cNvPr id="10" name="TextBox 9">
            <a:extLst>
              <a:ext uri="{FF2B5EF4-FFF2-40B4-BE49-F238E27FC236}">
                <a16:creationId xmlns:a16="http://schemas.microsoft.com/office/drawing/2014/main" id="{DF0748D0-5E42-07A6-CF1E-DA8A2C277BDF}"/>
              </a:ext>
            </a:extLst>
          </p:cNvPr>
          <p:cNvSpPr txBox="1"/>
          <p:nvPr/>
        </p:nvSpPr>
        <p:spPr>
          <a:xfrm>
            <a:off x="629842" y="1657688"/>
            <a:ext cx="8216954" cy="2862322"/>
          </a:xfrm>
          <a:prstGeom prst="rect">
            <a:avLst/>
          </a:prstGeom>
          <a:noFill/>
        </p:spPr>
        <p:txBody>
          <a:bodyPr wrap="square">
            <a:spAutoFit/>
          </a:bodyPr>
          <a:lstStyle/>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4257D9A9-9244-707D-F537-8B0BCDF6B05A}"/>
              </a:ext>
            </a:extLst>
          </p:cNvPr>
          <p:cNvPicPr>
            <a:picLocks noGrp="1" noChangeAspect="1"/>
          </p:cNvPicPr>
          <p:nvPr>
            <p:ph sz="half" idx="2"/>
          </p:nvPr>
        </p:nvPicPr>
        <p:blipFill>
          <a:blip r:embed="rId4"/>
          <a:stretch>
            <a:fillRect/>
          </a:stretch>
        </p:blipFill>
        <p:spPr>
          <a:xfrm>
            <a:off x="629842" y="2509233"/>
            <a:ext cx="7498730" cy="749873"/>
          </a:xfrm>
          <a:prstGeom prst="rect">
            <a:avLst/>
          </a:prstGeom>
        </p:spPr>
      </p:pic>
    </p:spTree>
    <p:extLst>
      <p:ext uri="{BB962C8B-B14F-4D97-AF65-F5344CB8AC3E}">
        <p14:creationId xmlns:p14="http://schemas.microsoft.com/office/powerpoint/2010/main" val="592337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4" name="Title 1">
            <a:extLst>
              <a:ext uri="{FF2B5EF4-FFF2-40B4-BE49-F238E27FC236}">
                <a16:creationId xmlns:a16="http://schemas.microsoft.com/office/drawing/2014/main" id="{71260EFE-0202-8E44-A287-11CD432F912E}"/>
              </a:ext>
            </a:extLst>
          </p:cNvPr>
          <p:cNvSpPr txBox="1">
            <a:spLocks/>
          </p:cNvSpPr>
          <p:nvPr/>
        </p:nvSpPr>
        <p:spPr>
          <a:xfrm>
            <a:off x="2577829" y="875490"/>
            <a:ext cx="3998069" cy="39980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cs typeface="Arial Black" panose="020B0604020202020204" pitchFamily="34" charset="0"/>
              </a:rPr>
              <a:t>Thank you.</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80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lang="en-ZA" sz="2000" b="1" dirty="0">
                <a:latin typeface="Century Gothic" panose="020B0502020202020204" pitchFamily="34" charset="0"/>
              </a:rPr>
              <a:t>SCOPE OF WORK</a:t>
            </a:r>
          </a:p>
        </p:txBody>
      </p:sp>
      <p:sp>
        <p:nvSpPr>
          <p:cNvPr id="4" name="Content Placeholder 3">
            <a:extLst>
              <a:ext uri="{FF2B5EF4-FFF2-40B4-BE49-F238E27FC236}">
                <a16:creationId xmlns:a16="http://schemas.microsoft.com/office/drawing/2014/main" id="{C1259B02-DBD6-E187-DFA5-A3A34A9FBB30}"/>
              </a:ext>
            </a:extLst>
          </p:cNvPr>
          <p:cNvSpPr>
            <a:spLocks noGrp="1"/>
          </p:cNvSpPr>
          <p:nvPr>
            <p:ph sz="half" idx="2"/>
          </p:nvPr>
        </p:nvSpPr>
        <p:spPr>
          <a:xfrm>
            <a:off x="302420" y="1021457"/>
            <a:ext cx="8754032" cy="5573653"/>
          </a:xfrm>
        </p:spPr>
        <p:txBody>
          <a:bodyPr>
            <a:normAutofit lnSpcReduction="10000"/>
          </a:bodyPr>
          <a:lstStyle/>
          <a:p>
            <a:pPr marL="0" indent="0" algn="just">
              <a:buNone/>
            </a:pPr>
            <a:r>
              <a:rPr lang="en-US" sz="1600" dirty="0">
                <a:latin typeface="Century Gothic" panose="020B0502020202020204" pitchFamily="34" charset="0"/>
              </a:rPr>
              <a:t>1</a:t>
            </a:r>
            <a:r>
              <a:rPr lang="en-US" sz="1400" dirty="0">
                <a:latin typeface="Century Gothic" panose="020B0502020202020204" pitchFamily="34" charset="0"/>
              </a:rPr>
              <a:t>. PURPOSE AND OBJECTIVES OF THIS SUBMISSION</a:t>
            </a:r>
          </a:p>
          <a:p>
            <a:pPr marL="0" indent="0" algn="just">
              <a:buNone/>
            </a:pPr>
            <a:r>
              <a:rPr lang="en-US" sz="1400" dirty="0">
                <a:latin typeface="Century Gothic" panose="020B0502020202020204" pitchFamily="34" charset="0"/>
              </a:rPr>
              <a:t>This document sets out terms of reference for the appointment of a panel of service providers to supply NYDA with Branded Material for period of three years.</a:t>
            </a:r>
          </a:p>
          <a:p>
            <a:pPr marL="0" indent="0" algn="just">
              <a:buNone/>
            </a:pPr>
            <a:endParaRPr lang="en-US" sz="1400" dirty="0">
              <a:latin typeface="Century Gothic" panose="020B0502020202020204" pitchFamily="34" charset="0"/>
            </a:endParaRPr>
          </a:p>
          <a:p>
            <a:pPr marL="0" indent="0" algn="just">
              <a:buNone/>
            </a:pPr>
            <a:r>
              <a:rPr lang="en-US" sz="1400" dirty="0">
                <a:latin typeface="Century Gothic" panose="020B0502020202020204" pitchFamily="34" charset="0"/>
              </a:rPr>
              <a:t>2. SCOPE OF WORK</a:t>
            </a:r>
          </a:p>
          <a:p>
            <a:pPr marL="0" indent="0" algn="just">
              <a:buNone/>
            </a:pPr>
            <a:r>
              <a:rPr lang="en-US" sz="1400" dirty="0">
                <a:latin typeface="Century Gothic" panose="020B0502020202020204" pitchFamily="34" charset="0"/>
              </a:rPr>
              <a:t>The following services will be required for the provision of marketing and branded items support the implementation of the integrated marketing and communications services. This will include (but not limited) to the following services:</a:t>
            </a:r>
          </a:p>
          <a:p>
            <a:pPr marL="457200" lvl="1" indent="0" algn="just">
              <a:buNone/>
            </a:pPr>
            <a:r>
              <a:rPr lang="en-US" sz="1200" dirty="0">
                <a:latin typeface="Century Gothic" panose="020B0502020202020204" pitchFamily="34" charset="0"/>
              </a:rPr>
              <a:t>2.1 Design and supply of all NYDA marketing and branding items</a:t>
            </a:r>
          </a:p>
          <a:p>
            <a:pPr marL="457200" lvl="1" indent="0" algn="just">
              <a:buNone/>
            </a:pPr>
            <a:endParaRPr lang="en-US" sz="1200" dirty="0">
              <a:latin typeface="Century Gothic" panose="020B0502020202020204" pitchFamily="34" charset="0"/>
            </a:endParaRPr>
          </a:p>
          <a:p>
            <a:pPr marL="457200" lvl="1" indent="0" algn="just">
              <a:buNone/>
            </a:pPr>
            <a:r>
              <a:rPr lang="en-US" sz="1200" dirty="0">
                <a:latin typeface="Century Gothic" panose="020B0502020202020204" pitchFamily="34" charset="0"/>
              </a:rPr>
              <a:t>2.2 Design and supply of all NYDA branded promotional items</a:t>
            </a:r>
          </a:p>
          <a:p>
            <a:pPr marL="457200" lvl="1" indent="0" algn="just">
              <a:buNone/>
            </a:pPr>
            <a:endParaRPr lang="en-US" sz="1200" dirty="0">
              <a:latin typeface="Century Gothic" panose="020B0502020202020204" pitchFamily="34" charset="0"/>
            </a:endParaRPr>
          </a:p>
          <a:p>
            <a:pPr marL="457200" lvl="1" indent="0" algn="just">
              <a:buNone/>
            </a:pPr>
            <a:r>
              <a:rPr lang="en-US" sz="1200" dirty="0">
                <a:latin typeface="Century Gothic" panose="020B0502020202020204" pitchFamily="34" charset="0"/>
              </a:rPr>
              <a:t>2.3 This applies but not limited to all items that will carry the NYDA logo</a:t>
            </a:r>
          </a:p>
          <a:p>
            <a:pPr marL="457200" lvl="1" indent="0" algn="just">
              <a:buNone/>
            </a:pPr>
            <a:r>
              <a:rPr lang="en-US" sz="1200" dirty="0">
                <a:latin typeface="Century Gothic" panose="020B0502020202020204" pitchFamily="34" charset="0"/>
              </a:rPr>
              <a:t> </a:t>
            </a:r>
          </a:p>
          <a:p>
            <a:pPr marL="457200" lvl="1" indent="0" algn="just">
              <a:buNone/>
            </a:pPr>
            <a:r>
              <a:rPr lang="en-US" sz="1200" dirty="0">
                <a:latin typeface="Century Gothic" panose="020B0502020202020204" pitchFamily="34" charset="0"/>
              </a:rPr>
              <a:t>2.4 All design, layout and printing services of the NYDA</a:t>
            </a:r>
          </a:p>
          <a:p>
            <a:pPr marL="457200" lvl="1" indent="0" algn="just">
              <a:buNone/>
            </a:pPr>
            <a:endParaRPr lang="en-US" sz="1200" dirty="0">
              <a:latin typeface="Century Gothic" panose="020B0502020202020204" pitchFamily="34" charset="0"/>
            </a:endParaRPr>
          </a:p>
          <a:p>
            <a:pPr marL="457200" lvl="1" indent="0" algn="just">
              <a:buNone/>
            </a:pPr>
            <a:r>
              <a:rPr lang="en-US" sz="1200" dirty="0">
                <a:latin typeface="Century Gothic" panose="020B0502020202020204" pitchFamily="34" charset="0"/>
              </a:rPr>
              <a:t>2.5 NYDA Marketing and Branded Items will include but not limited to the following:</a:t>
            </a:r>
          </a:p>
          <a:p>
            <a:pPr marL="457200" lvl="1" indent="0" algn="just">
              <a:buNone/>
            </a:pPr>
            <a:endParaRPr lang="en-US" sz="1200" dirty="0">
              <a:latin typeface="Century Gothic" panose="020B0502020202020204" pitchFamily="34" charset="0"/>
            </a:endParaRPr>
          </a:p>
          <a:p>
            <a:pPr marL="914400" lvl="2" indent="0" algn="just">
              <a:buNone/>
            </a:pPr>
            <a:r>
              <a:rPr lang="en-US" sz="1200" dirty="0">
                <a:latin typeface="Century Gothic" panose="020B0502020202020204" pitchFamily="34" charset="0"/>
              </a:rPr>
              <a:t>2.5.1 </a:t>
            </a:r>
            <a:r>
              <a:rPr lang="en-US" sz="1200" b="1" dirty="0">
                <a:latin typeface="Century Gothic" panose="020B0502020202020204" pitchFamily="34" charset="0"/>
              </a:rPr>
              <a:t>Indoor pull-up banners </a:t>
            </a:r>
            <a:r>
              <a:rPr lang="en-US" sz="1200" dirty="0">
                <a:latin typeface="Century Gothic" panose="020B0502020202020204" pitchFamily="34" charset="0"/>
              </a:rPr>
              <a:t>(full </a:t>
            </a:r>
            <a:r>
              <a:rPr lang="en-US" sz="1200" dirty="0" err="1">
                <a:latin typeface="Century Gothic" panose="020B0502020202020204" pitchFamily="34" charset="0"/>
              </a:rPr>
              <a:t>colour</a:t>
            </a:r>
            <a:r>
              <a:rPr lang="en-US" sz="1200" dirty="0">
                <a:latin typeface="Century Gothic" panose="020B0502020202020204" pitchFamily="34" charset="0"/>
              </a:rPr>
              <a:t> - various designs; 850mm – 1500 mm wide with carry bag Printing 60 per annum for the different products and services as well as NYDA generic;</a:t>
            </a:r>
          </a:p>
          <a:p>
            <a:pPr marL="914400" lvl="2" indent="0" algn="just">
              <a:buNone/>
            </a:pPr>
            <a:r>
              <a:rPr lang="en-US" sz="1200" dirty="0">
                <a:latin typeface="Century Gothic" panose="020B0502020202020204" pitchFamily="34" charset="0"/>
              </a:rPr>
              <a:t>2.5.2 </a:t>
            </a:r>
            <a:r>
              <a:rPr lang="en-US" sz="1200" b="1" dirty="0">
                <a:latin typeface="Century Gothic" panose="020B0502020202020204" pitchFamily="34" charset="0"/>
              </a:rPr>
              <a:t>Outdoor - flying banners </a:t>
            </a:r>
            <a:r>
              <a:rPr lang="en-US" sz="1200" dirty="0">
                <a:latin typeface="Century Gothic" panose="020B0502020202020204" pitchFamily="34" charset="0"/>
              </a:rPr>
              <a:t>3m long – telescopic, teardrop, shark fin (print various </a:t>
            </a:r>
            <a:r>
              <a:rPr lang="en-US" sz="1200" dirty="0" err="1">
                <a:latin typeface="Century Gothic" panose="020B0502020202020204" pitchFamily="34" charset="0"/>
              </a:rPr>
              <a:t>colours</a:t>
            </a:r>
            <a:r>
              <a:rPr lang="en-US" sz="1200" dirty="0">
                <a:latin typeface="Century Gothic" panose="020B0502020202020204" pitchFamily="34" charset="0"/>
              </a:rPr>
              <a:t> with NYDA logo. Printing 40 per annum). </a:t>
            </a:r>
          </a:p>
          <a:p>
            <a:pPr marL="914400" lvl="2" indent="0" algn="just">
              <a:buNone/>
            </a:pPr>
            <a:r>
              <a:rPr lang="en-US" sz="1200" dirty="0">
                <a:latin typeface="Century Gothic" panose="020B0502020202020204" pitchFamily="34" charset="0"/>
              </a:rPr>
              <a:t>2.5.3 </a:t>
            </a:r>
            <a:r>
              <a:rPr lang="en-US" sz="1200" b="1" dirty="0">
                <a:latin typeface="Century Gothic" panose="020B0502020202020204" pitchFamily="34" charset="0"/>
              </a:rPr>
              <a:t>Wall banners </a:t>
            </a:r>
            <a:r>
              <a:rPr lang="en-US" sz="1200" dirty="0">
                <a:latin typeface="Century Gothic" panose="020B0502020202020204" pitchFamily="34" charset="0"/>
              </a:rPr>
              <a:t>2.2 x 3.315m - step and repeat NYDA logo print. Printing 10 per annum.</a:t>
            </a:r>
          </a:p>
          <a:p>
            <a:pPr marL="914400" lvl="2" indent="0" algn="just">
              <a:buNone/>
            </a:pPr>
            <a:r>
              <a:rPr lang="en-US" sz="1200" dirty="0">
                <a:latin typeface="Century Gothic" panose="020B0502020202020204" pitchFamily="34" charset="0"/>
              </a:rPr>
              <a:t>2.5.4 </a:t>
            </a:r>
            <a:r>
              <a:rPr lang="en-US" sz="1200" b="1" dirty="0">
                <a:latin typeface="Century Gothic" panose="020B0502020202020204" pitchFamily="34" charset="0"/>
              </a:rPr>
              <a:t>Gazebo's</a:t>
            </a:r>
            <a:r>
              <a:rPr lang="en-US" sz="1200" dirty="0">
                <a:latin typeface="Century Gothic" panose="020B0502020202020204" pitchFamily="34" charset="0"/>
              </a:rPr>
              <a:t> (All high-grade </a:t>
            </a:r>
            <a:r>
              <a:rPr lang="en-US" sz="1200" dirty="0" err="1">
                <a:latin typeface="Century Gothic" panose="020B0502020202020204" pitchFamily="34" charset="0"/>
              </a:rPr>
              <a:t>aluminium</a:t>
            </a:r>
            <a:r>
              <a:rPr lang="en-US" sz="1200" dirty="0">
                <a:latin typeface="Century Gothic" panose="020B0502020202020204" pitchFamily="34" charset="0"/>
              </a:rPr>
              <a:t> 3m x 3m branded 4 sides and carry bag wheels) Produce 10 per annum.</a:t>
            </a:r>
          </a:p>
          <a:p>
            <a:pPr marL="457200" lvl="1" indent="0" algn="just">
              <a:buNone/>
            </a:pPr>
            <a:endParaRPr lang="en-US" sz="1200" dirty="0">
              <a:latin typeface="Century Gothic" panose="020B0502020202020204" pitchFamily="34" charset="0"/>
            </a:endParaRPr>
          </a:p>
          <a:p>
            <a:pPr marL="0" indent="0">
              <a:buNone/>
            </a:pPr>
            <a:endParaRPr lang="en-ZA" sz="1600" dirty="0">
              <a:latin typeface="Century Gothic" panose="020B0502020202020204" pitchFamily="34" charset="0"/>
            </a:endParaRPr>
          </a:p>
        </p:txBody>
      </p:sp>
    </p:spTree>
    <p:extLst>
      <p:ext uri="{BB962C8B-B14F-4D97-AF65-F5344CB8AC3E}">
        <p14:creationId xmlns:p14="http://schemas.microsoft.com/office/powerpoint/2010/main" val="408977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lang="en-ZA" sz="2000" b="1" dirty="0">
                <a:latin typeface="Century Gothic" panose="020B0502020202020204" pitchFamily="34" charset="0"/>
              </a:rPr>
              <a:t>SCOPE OF WORK</a:t>
            </a:r>
          </a:p>
        </p:txBody>
      </p:sp>
      <p:sp>
        <p:nvSpPr>
          <p:cNvPr id="4" name="Content Placeholder 3">
            <a:extLst>
              <a:ext uri="{FF2B5EF4-FFF2-40B4-BE49-F238E27FC236}">
                <a16:creationId xmlns:a16="http://schemas.microsoft.com/office/drawing/2014/main" id="{C1259B02-DBD6-E187-DFA5-A3A34A9FBB30}"/>
              </a:ext>
            </a:extLst>
          </p:cNvPr>
          <p:cNvSpPr>
            <a:spLocks noGrp="1"/>
          </p:cNvSpPr>
          <p:nvPr>
            <p:ph sz="half" idx="2"/>
          </p:nvPr>
        </p:nvSpPr>
        <p:spPr>
          <a:xfrm>
            <a:off x="302420" y="1021457"/>
            <a:ext cx="8754032" cy="5573653"/>
          </a:xfrm>
        </p:spPr>
        <p:txBody>
          <a:bodyPr>
            <a:normAutofit/>
          </a:bodyPr>
          <a:lstStyle/>
          <a:p>
            <a:pPr marL="457200" lvl="1" indent="0" algn="just">
              <a:buNone/>
            </a:pPr>
            <a:r>
              <a:rPr lang="en-US" sz="1200" dirty="0">
                <a:latin typeface="Century Gothic" panose="020B0502020202020204" pitchFamily="34" charset="0"/>
              </a:rPr>
              <a:t>2.5.5 Table cloths (various </a:t>
            </a:r>
            <a:r>
              <a:rPr lang="en-US" sz="1200" dirty="0" err="1">
                <a:latin typeface="Century Gothic" panose="020B0502020202020204" pitchFamily="34" charset="0"/>
              </a:rPr>
              <a:t>colours</a:t>
            </a:r>
            <a:r>
              <a:rPr lang="en-US" sz="1200" dirty="0">
                <a:latin typeface="Century Gothic" panose="020B0502020202020204" pitchFamily="34" charset="0"/>
              </a:rPr>
              <a:t> (white/red/black) damask material 1.5 x 2.5 m with NYDA logo printed) </a:t>
            </a:r>
          </a:p>
          <a:p>
            <a:pPr marL="457200" lvl="1" indent="0" algn="just">
              <a:buNone/>
            </a:pPr>
            <a:endParaRPr lang="en-US" sz="1200" dirty="0">
              <a:latin typeface="Century Gothic" panose="020B0502020202020204" pitchFamily="34" charset="0"/>
            </a:endParaRPr>
          </a:p>
          <a:p>
            <a:pPr marL="457200" lvl="1" indent="0" algn="just">
              <a:buNone/>
            </a:pPr>
            <a:r>
              <a:rPr lang="en-US" sz="1200" dirty="0">
                <a:latin typeface="Century Gothic" panose="020B0502020202020204" pitchFamily="34" charset="0"/>
              </a:rPr>
              <a:t>2.5.6 Brochures</a:t>
            </a:r>
          </a:p>
          <a:p>
            <a:pPr marL="457200" lvl="1" indent="0" algn="just">
              <a:buNone/>
            </a:pPr>
            <a:endParaRPr lang="en-US" sz="1200" dirty="0">
              <a:latin typeface="Century Gothic" panose="020B0502020202020204" pitchFamily="34" charset="0"/>
            </a:endParaRPr>
          </a:p>
          <a:p>
            <a:pPr marL="457200" lvl="1" indent="0" algn="just">
              <a:buNone/>
            </a:pPr>
            <a:r>
              <a:rPr lang="en-US" sz="1200" dirty="0">
                <a:latin typeface="Century Gothic" panose="020B0502020202020204" pitchFamily="34" charset="0"/>
              </a:rPr>
              <a:t>2.5.7 Staff uniform</a:t>
            </a:r>
          </a:p>
          <a:p>
            <a:pPr marL="457200" lvl="1" indent="0" algn="just">
              <a:buNone/>
            </a:pPr>
            <a:endParaRPr lang="en-US" sz="1200" dirty="0">
              <a:latin typeface="Century Gothic" panose="020B0502020202020204" pitchFamily="34" charset="0"/>
            </a:endParaRPr>
          </a:p>
          <a:p>
            <a:pPr marL="457200" lvl="1" indent="0" algn="just">
              <a:buNone/>
            </a:pPr>
            <a:r>
              <a:rPr lang="en-US" sz="1200" dirty="0">
                <a:latin typeface="Century Gothic" panose="020B0502020202020204" pitchFamily="34" charset="0"/>
              </a:rPr>
              <a:t>2.5.8 Vehicles</a:t>
            </a:r>
          </a:p>
          <a:p>
            <a:pPr marL="457200" lvl="1" indent="0" algn="just">
              <a:buNone/>
            </a:pPr>
            <a:endParaRPr lang="en-US" sz="1200" dirty="0">
              <a:latin typeface="Century Gothic" panose="020B0502020202020204" pitchFamily="34" charset="0"/>
            </a:endParaRPr>
          </a:p>
          <a:p>
            <a:pPr marL="0" indent="0" algn="just">
              <a:buNone/>
            </a:pPr>
            <a:r>
              <a:rPr lang="en-US" sz="1200" b="1" dirty="0">
                <a:latin typeface="Century Gothic" panose="020B0502020202020204" pitchFamily="34" charset="0"/>
              </a:rPr>
              <a:t>2.6 NYDA branded material (tools of trade) will include but not limited to the following: </a:t>
            </a:r>
          </a:p>
          <a:p>
            <a:pPr marL="457200" lvl="1" indent="0" algn="just">
              <a:buNone/>
            </a:pPr>
            <a:r>
              <a:rPr lang="en-US" sz="1200" dirty="0">
                <a:latin typeface="Century Gothic" panose="020B0502020202020204" pitchFamily="34" charset="0"/>
              </a:rPr>
              <a:t>2.6.1 High Quality back pack</a:t>
            </a:r>
          </a:p>
          <a:p>
            <a:pPr marL="457200" lvl="1" indent="0" algn="just">
              <a:buNone/>
            </a:pPr>
            <a:r>
              <a:rPr lang="en-US" sz="1200" dirty="0">
                <a:latin typeface="Century Gothic" panose="020B0502020202020204" pitchFamily="34" charset="0"/>
              </a:rPr>
              <a:t>2.6.2 Jackets </a:t>
            </a:r>
          </a:p>
          <a:p>
            <a:pPr marL="457200" lvl="1" indent="0" algn="just">
              <a:buNone/>
            </a:pPr>
            <a:r>
              <a:rPr lang="en-US" sz="1200" dirty="0">
                <a:latin typeface="Century Gothic" panose="020B0502020202020204" pitchFamily="34" charset="0"/>
              </a:rPr>
              <a:t>2.6.3 Sweater Jackets </a:t>
            </a:r>
          </a:p>
          <a:p>
            <a:pPr marL="457200" lvl="1" indent="0" algn="just">
              <a:buNone/>
            </a:pPr>
            <a:r>
              <a:rPr lang="en-US" sz="1200" dirty="0">
                <a:latin typeface="Century Gothic" panose="020B0502020202020204" pitchFamily="34" charset="0"/>
              </a:rPr>
              <a:t>2.6.4 Golf T-shirts</a:t>
            </a:r>
          </a:p>
          <a:p>
            <a:pPr marL="457200" lvl="1" indent="0" algn="just">
              <a:buNone/>
            </a:pPr>
            <a:r>
              <a:rPr lang="en-US" sz="1200" dirty="0">
                <a:latin typeface="Century Gothic" panose="020B0502020202020204" pitchFamily="34" charset="0"/>
              </a:rPr>
              <a:t>2.6.5 NYDA A 4 leather notebooks </a:t>
            </a:r>
          </a:p>
          <a:p>
            <a:pPr marL="457200" lvl="1" indent="0" algn="just">
              <a:buNone/>
            </a:pPr>
            <a:r>
              <a:rPr lang="en-US" sz="1200" dirty="0">
                <a:latin typeface="Century Gothic" panose="020B0502020202020204" pitchFamily="34" charset="0"/>
              </a:rPr>
              <a:t>2.6.6 NYDA A 5 leather notebooks</a:t>
            </a:r>
          </a:p>
          <a:p>
            <a:pPr marL="457200" lvl="1" indent="0" algn="just">
              <a:buNone/>
            </a:pPr>
            <a:r>
              <a:rPr lang="en-US" sz="1200" dirty="0">
                <a:latin typeface="Century Gothic" panose="020B0502020202020204" pitchFamily="34" charset="0"/>
              </a:rPr>
              <a:t>2.6.7 A5 notebook various </a:t>
            </a:r>
            <a:r>
              <a:rPr lang="en-US" sz="1200" dirty="0" err="1">
                <a:latin typeface="Century Gothic" panose="020B0502020202020204" pitchFamily="34" charset="0"/>
              </a:rPr>
              <a:t>colours</a:t>
            </a:r>
            <a:endParaRPr lang="en-US" sz="1200" dirty="0">
              <a:latin typeface="Century Gothic" panose="020B0502020202020204" pitchFamily="34" charset="0"/>
            </a:endParaRPr>
          </a:p>
          <a:p>
            <a:pPr marL="457200" lvl="1" indent="0" algn="just">
              <a:buNone/>
            </a:pPr>
            <a:r>
              <a:rPr lang="en-US" sz="1200" dirty="0">
                <a:latin typeface="Century Gothic" panose="020B0502020202020204" pitchFamily="34" charset="0"/>
              </a:rPr>
              <a:t>2.6.8 Executive pens </a:t>
            </a:r>
          </a:p>
          <a:p>
            <a:pPr marL="457200" lvl="1" indent="0" algn="just">
              <a:buNone/>
            </a:pPr>
            <a:r>
              <a:rPr lang="en-US" sz="1200" dirty="0">
                <a:latin typeface="Century Gothic" panose="020B0502020202020204" pitchFamily="34" charset="0"/>
              </a:rPr>
              <a:t>2.6.9 Executive Trolley bags</a:t>
            </a:r>
          </a:p>
          <a:p>
            <a:pPr marL="457200" lvl="1" indent="0" algn="just">
              <a:buNone/>
            </a:pPr>
            <a:r>
              <a:rPr lang="en-US" sz="1200" dirty="0">
                <a:latin typeface="Century Gothic" panose="020B0502020202020204" pitchFamily="34" charset="0"/>
              </a:rPr>
              <a:t>2.6.10 Laptop Trolley bags</a:t>
            </a:r>
          </a:p>
          <a:p>
            <a:pPr marL="457200" lvl="1" indent="0" algn="just">
              <a:buNone/>
            </a:pPr>
            <a:r>
              <a:rPr lang="en-US" sz="1200" dirty="0">
                <a:latin typeface="Century Gothic" panose="020B0502020202020204" pitchFamily="34" charset="0"/>
              </a:rPr>
              <a:t>2.6.11 Memory sticks </a:t>
            </a:r>
          </a:p>
          <a:p>
            <a:pPr marL="457200" lvl="1" indent="0" algn="just">
              <a:buNone/>
            </a:pPr>
            <a:r>
              <a:rPr lang="en-US" sz="1200" dirty="0">
                <a:latin typeface="Century Gothic" panose="020B0502020202020204" pitchFamily="34" charset="0"/>
              </a:rPr>
              <a:t>2.6.12 Paper gift bags </a:t>
            </a:r>
          </a:p>
          <a:p>
            <a:pPr marL="457200" lvl="1" indent="0" algn="just">
              <a:buNone/>
            </a:pPr>
            <a:r>
              <a:rPr lang="en-US" sz="1200" dirty="0">
                <a:latin typeface="Century Gothic" panose="020B0502020202020204" pitchFamily="34" charset="0"/>
              </a:rPr>
              <a:t>2.6.13 Caps </a:t>
            </a:r>
          </a:p>
          <a:p>
            <a:pPr marL="457200" lvl="1" indent="0" algn="just">
              <a:buNone/>
            </a:pPr>
            <a:r>
              <a:rPr lang="en-US" sz="1200" dirty="0">
                <a:latin typeface="Century Gothic" panose="020B0502020202020204" pitchFamily="34" charset="0"/>
              </a:rPr>
              <a:t>2.6.14 Lanyards</a:t>
            </a:r>
          </a:p>
          <a:p>
            <a:pPr marL="457200" lvl="1" indent="0" algn="just">
              <a:buNone/>
            </a:pPr>
            <a:r>
              <a:rPr lang="en-US" sz="1200" dirty="0">
                <a:latin typeface="Century Gothic" panose="020B0502020202020204" pitchFamily="34" charset="0"/>
              </a:rPr>
              <a:t>2.6.15 Water bottles</a:t>
            </a:r>
          </a:p>
          <a:p>
            <a:pPr marL="457200" lvl="1" indent="0" algn="just">
              <a:buNone/>
            </a:pPr>
            <a:endParaRPr lang="en-US" sz="1200" dirty="0">
              <a:latin typeface="Century Gothic" panose="020B0502020202020204" pitchFamily="34" charset="0"/>
            </a:endParaRPr>
          </a:p>
          <a:p>
            <a:pPr marL="457200" lvl="1" indent="0" algn="just">
              <a:buNone/>
            </a:pPr>
            <a:endParaRPr lang="en-US" sz="1200" dirty="0">
              <a:latin typeface="Century Gothic" panose="020B0502020202020204" pitchFamily="34" charset="0"/>
            </a:endParaRPr>
          </a:p>
          <a:p>
            <a:pPr marL="0" indent="0">
              <a:buNone/>
            </a:pPr>
            <a:endParaRPr lang="en-ZA" sz="1600" dirty="0">
              <a:latin typeface="Century Gothic" panose="020B0502020202020204" pitchFamily="34" charset="0"/>
            </a:endParaRPr>
          </a:p>
        </p:txBody>
      </p:sp>
    </p:spTree>
    <p:extLst>
      <p:ext uri="{BB962C8B-B14F-4D97-AF65-F5344CB8AC3E}">
        <p14:creationId xmlns:p14="http://schemas.microsoft.com/office/powerpoint/2010/main" val="276573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lang="en-ZA" sz="2000" b="1" dirty="0">
                <a:latin typeface="Century Gothic" panose="020B0502020202020204" pitchFamily="34" charset="0"/>
              </a:rPr>
              <a:t>SCOPE OF WORK</a:t>
            </a:r>
          </a:p>
        </p:txBody>
      </p:sp>
      <p:sp>
        <p:nvSpPr>
          <p:cNvPr id="4" name="Content Placeholder 3">
            <a:extLst>
              <a:ext uri="{FF2B5EF4-FFF2-40B4-BE49-F238E27FC236}">
                <a16:creationId xmlns:a16="http://schemas.microsoft.com/office/drawing/2014/main" id="{C1259B02-DBD6-E187-DFA5-A3A34A9FBB30}"/>
              </a:ext>
            </a:extLst>
          </p:cNvPr>
          <p:cNvSpPr>
            <a:spLocks noGrp="1"/>
          </p:cNvSpPr>
          <p:nvPr>
            <p:ph sz="half" idx="2"/>
          </p:nvPr>
        </p:nvSpPr>
        <p:spPr>
          <a:xfrm>
            <a:off x="302420" y="1021457"/>
            <a:ext cx="8754032" cy="5573653"/>
          </a:xfrm>
        </p:spPr>
        <p:txBody>
          <a:bodyPr>
            <a:normAutofit/>
          </a:bodyPr>
          <a:lstStyle/>
          <a:p>
            <a:pPr marL="457200" lvl="1" indent="0" algn="just">
              <a:buNone/>
            </a:pPr>
            <a:r>
              <a:rPr lang="en-US" sz="1200" dirty="0">
                <a:latin typeface="Century Gothic" panose="020B0502020202020204" pitchFamily="34" charset="0"/>
              </a:rPr>
              <a:t>2.6.16 Hard hats</a:t>
            </a:r>
          </a:p>
          <a:p>
            <a:pPr marL="457200" lvl="1" indent="0" algn="just">
              <a:buNone/>
            </a:pPr>
            <a:r>
              <a:rPr lang="en-US" sz="1200" dirty="0">
                <a:latin typeface="Century Gothic" panose="020B0502020202020204" pitchFamily="34" charset="0"/>
              </a:rPr>
              <a:t>2.6.17 Overalls</a:t>
            </a:r>
          </a:p>
          <a:p>
            <a:pPr marL="457200" lvl="1" indent="0" algn="just">
              <a:buNone/>
            </a:pPr>
            <a:r>
              <a:rPr lang="en-US" sz="1200" dirty="0">
                <a:latin typeface="Century Gothic" panose="020B0502020202020204" pitchFamily="34" charset="0"/>
              </a:rPr>
              <a:t>2.6.18 Safety boots</a:t>
            </a:r>
          </a:p>
          <a:p>
            <a:pPr marL="457200" lvl="1" indent="0" algn="just">
              <a:buNone/>
            </a:pPr>
            <a:r>
              <a:rPr lang="en-US" sz="1200" dirty="0">
                <a:latin typeface="Century Gothic" panose="020B0502020202020204" pitchFamily="34" charset="0"/>
              </a:rPr>
              <a:t>2.6.19 Dust musk</a:t>
            </a:r>
          </a:p>
          <a:p>
            <a:pPr marL="457200" lvl="1" indent="0" algn="just">
              <a:buNone/>
            </a:pPr>
            <a:r>
              <a:rPr lang="en-US" sz="1200" dirty="0">
                <a:latin typeface="Century Gothic" panose="020B0502020202020204" pitchFamily="34" charset="0"/>
              </a:rPr>
              <a:t>2.6.20 Branded reflective safety bibs</a:t>
            </a:r>
          </a:p>
          <a:p>
            <a:pPr marL="457200" lvl="1" indent="0" algn="just">
              <a:buNone/>
            </a:pPr>
            <a:r>
              <a:rPr lang="en-US" sz="1200" dirty="0">
                <a:latin typeface="Century Gothic" panose="020B0502020202020204" pitchFamily="34" charset="0"/>
              </a:rPr>
              <a:t>2.6.21 Safety hand gloves</a:t>
            </a:r>
          </a:p>
          <a:p>
            <a:pPr marL="457200" lvl="1" indent="0" algn="just">
              <a:buNone/>
            </a:pPr>
            <a:r>
              <a:rPr lang="en-US" sz="1200" dirty="0">
                <a:latin typeface="Century Gothic" panose="020B0502020202020204" pitchFamily="34" charset="0"/>
              </a:rPr>
              <a:t>2.6.22 Power Banks</a:t>
            </a:r>
          </a:p>
          <a:p>
            <a:pPr marL="457200" lvl="1" indent="0" algn="just">
              <a:buNone/>
            </a:pPr>
            <a:r>
              <a:rPr lang="en-US" sz="1200" dirty="0">
                <a:latin typeface="Century Gothic" panose="020B0502020202020204" pitchFamily="34" charset="0"/>
              </a:rPr>
              <a:t>2.6.23 Phone Pop Sockets</a:t>
            </a:r>
          </a:p>
          <a:p>
            <a:pPr marL="457200" lvl="1" indent="0" algn="just">
              <a:buNone/>
            </a:pPr>
            <a:r>
              <a:rPr lang="en-US" sz="1200" dirty="0">
                <a:latin typeface="Century Gothic" panose="020B0502020202020204" pitchFamily="34" charset="0"/>
              </a:rPr>
              <a:t>2.6.24 Folding Umbrella</a:t>
            </a:r>
          </a:p>
          <a:p>
            <a:pPr marL="457200" lvl="1" indent="0" algn="just">
              <a:buNone/>
            </a:pPr>
            <a:r>
              <a:rPr lang="en-US" sz="1200" dirty="0">
                <a:latin typeface="Century Gothic" panose="020B0502020202020204" pitchFamily="34" charset="0"/>
              </a:rPr>
              <a:t>2.6.25 Bucket Hats</a:t>
            </a:r>
          </a:p>
          <a:p>
            <a:pPr marL="457200" lvl="1" indent="0" algn="just">
              <a:buNone/>
            </a:pPr>
            <a:r>
              <a:rPr lang="en-US" sz="1200" dirty="0">
                <a:latin typeface="Century Gothic" panose="020B0502020202020204" pitchFamily="34" charset="0"/>
              </a:rPr>
              <a:t>2.6.26 Winter Beanies</a:t>
            </a:r>
          </a:p>
          <a:p>
            <a:pPr marL="457200" lvl="1" indent="0" algn="just">
              <a:buNone/>
            </a:pPr>
            <a:r>
              <a:rPr lang="en-US" sz="1200" dirty="0">
                <a:latin typeface="Century Gothic" panose="020B0502020202020204" pitchFamily="34" charset="0"/>
              </a:rPr>
              <a:t>2.6.27 Mugs</a:t>
            </a:r>
          </a:p>
          <a:p>
            <a:pPr marL="457200" lvl="1" indent="0" algn="just">
              <a:buNone/>
            </a:pPr>
            <a:r>
              <a:rPr lang="en-US" sz="1200" dirty="0">
                <a:latin typeface="Century Gothic" panose="020B0502020202020204" pitchFamily="34" charset="0"/>
              </a:rPr>
              <a:t>2.6.28 Flasks</a:t>
            </a:r>
          </a:p>
          <a:p>
            <a:pPr marL="457200" lvl="1" indent="0" algn="just">
              <a:buNone/>
            </a:pPr>
            <a:r>
              <a:rPr lang="en-US" sz="1200" dirty="0">
                <a:latin typeface="Century Gothic" panose="020B0502020202020204" pitchFamily="34" charset="0"/>
              </a:rPr>
              <a:t>2.6.29 Draw String Bags and</a:t>
            </a:r>
          </a:p>
          <a:p>
            <a:pPr marL="457200" lvl="1" indent="0" algn="just">
              <a:buNone/>
            </a:pPr>
            <a:r>
              <a:rPr lang="en-US" sz="1200" dirty="0">
                <a:latin typeface="Century Gothic" panose="020B0502020202020204" pitchFamily="34" charset="0"/>
              </a:rPr>
              <a:t>2.6.30 Bounce Gift Bags</a:t>
            </a:r>
          </a:p>
          <a:p>
            <a:pPr marL="0" indent="0">
              <a:buNone/>
            </a:pPr>
            <a:endParaRPr lang="en-ZA" sz="1600" dirty="0">
              <a:latin typeface="Century Gothic" panose="020B0502020202020204" pitchFamily="34" charset="0"/>
            </a:endParaRPr>
          </a:p>
        </p:txBody>
      </p:sp>
    </p:spTree>
    <p:extLst>
      <p:ext uri="{BB962C8B-B14F-4D97-AF65-F5344CB8AC3E}">
        <p14:creationId xmlns:p14="http://schemas.microsoft.com/office/powerpoint/2010/main" val="324281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Autofit/>
          </a:bodyPr>
          <a:lstStyle/>
          <a:p>
            <a:pPr algn="ct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2</a:t>
            </a:r>
            <a:r>
              <a:rPr kumimoji="0" lang="en-US" sz="20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OBJECTIVES, CONDITIONS AND REQUIREMENTS </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OF THE TENDER PROCEDURE</a:t>
            </a:r>
            <a:endParaRPr lang="en-ZA" sz="2000" b="1" dirty="0"/>
          </a:p>
        </p:txBody>
      </p:sp>
      <p:sp>
        <p:nvSpPr>
          <p:cNvPr id="4" name="Content Placeholder 3">
            <a:extLst>
              <a:ext uri="{FF2B5EF4-FFF2-40B4-BE49-F238E27FC236}">
                <a16:creationId xmlns:a16="http://schemas.microsoft.com/office/drawing/2014/main" id="{93B1D329-5C1E-B19D-F126-96C2C916C982}"/>
              </a:ext>
            </a:extLst>
          </p:cNvPr>
          <p:cNvSpPr>
            <a:spLocks noGrp="1"/>
          </p:cNvSpPr>
          <p:nvPr>
            <p:ph sz="half" idx="2"/>
          </p:nvPr>
        </p:nvSpPr>
        <p:spPr>
          <a:xfrm>
            <a:off x="629842" y="994410"/>
            <a:ext cx="8056958" cy="5195253"/>
          </a:xfrm>
        </p:spPr>
        <p:txBody>
          <a:bodyPr>
            <a:norm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 submission of </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one original hardcopy version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must be the original submission, clearly marked </a:t>
            </a: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"Original"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and a softcopy/electronic version in PDF-Format digital copied versions of the original (Flash-drive/USB/Memory Stick)</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The original and a copy must contain the same information and must be clearly marked and professionally presented.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Bids should be submitted in a sealed envelope, marked with:</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Bid number: </a:t>
            </a:r>
            <a:r>
              <a:rPr lang="en-ZA" sz="1600" b="1" dirty="0">
                <a:effectLst/>
                <a:latin typeface="Century Gothic" panose="020B0502020202020204" pitchFamily="34" charset="0"/>
                <a:ea typeface="Times New Roman" panose="02020603050405020304" pitchFamily="18" charset="0"/>
                <a:cs typeface="Calibri" panose="020F0502020204030204" pitchFamily="34" charset="0"/>
              </a:rPr>
              <a:t>RFP2023/2</a:t>
            </a:r>
            <a:r>
              <a:rPr lang="en-ZA" sz="1600" b="1" dirty="0">
                <a:latin typeface="Century Gothic" panose="020B0502020202020204" pitchFamily="34" charset="0"/>
                <a:ea typeface="Times New Roman" panose="02020603050405020304" pitchFamily="18" charset="0"/>
                <a:cs typeface="Calibri" panose="020F0502020204030204" pitchFamily="34" charset="0"/>
              </a:rPr>
              <a:t>2</a:t>
            </a:r>
            <a:r>
              <a:rPr lang="en-ZA" sz="1600" b="1" dirty="0">
                <a:effectLst/>
                <a:latin typeface="Century Gothic" panose="020B0502020202020204" pitchFamily="34" charset="0"/>
                <a:ea typeface="Times New Roman" panose="02020603050405020304" pitchFamily="18" charset="0"/>
                <a:cs typeface="Calibri" panose="020F0502020204030204" pitchFamily="34" charset="0"/>
              </a:rPr>
              <a:t>/NYDA</a:t>
            </a: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algn="just"/>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Bid Description: </a:t>
            </a:r>
            <a:r>
              <a:rPr lang="en-ZA" sz="1600" b="1" dirty="0">
                <a:effectLst/>
                <a:latin typeface="Century Gothic" panose="020B0502020202020204" pitchFamily="34" charset="0"/>
                <a:ea typeface="Times New Roman" panose="02020603050405020304" pitchFamily="18" charset="0"/>
                <a:cs typeface="Calibri" panose="020F0502020204030204" pitchFamily="34" charset="0"/>
              </a:rPr>
              <a:t>THE APPOINTMENT OF A PANEL OF SERVICE PROVIDERS TO  SUPPLY BRANDING  MATERIALS  FOR A PERIOD OF 3 YEARS </a:t>
            </a:r>
            <a:endParaRPr lang="en-ZA" sz="1600" dirty="0">
              <a:effectLst/>
              <a:latin typeface="Century Gothic" panose="020B0502020202020204" pitchFamily="34" charset="0"/>
              <a:ea typeface="Times New Roman" panose="02020603050405020304" pitchFamily="18"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The name and address of the bidder</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Bids must be submitted on or before </a:t>
            </a:r>
            <a:r>
              <a:rPr kumimoji="0" lang="en-US" sz="1600" b="1" i="0" u="none" strike="noStrike" kern="1200" cap="none" spc="0" normalizeH="0" baseline="0" noProof="0" dirty="0">
                <a:ln>
                  <a:noFill/>
                </a:ln>
                <a:solidFill>
                  <a:srgbClr val="FF0000"/>
                </a:solidFill>
                <a:effectLst/>
                <a:uLnTx/>
                <a:uFillTx/>
                <a:latin typeface="Century Gothic" panose="020B0502020202020204" pitchFamily="34" charset="0"/>
                <a:cs typeface="Arial" panose="020B0604020202020204" pitchFamily="34" charset="0"/>
              </a:rPr>
              <a:t>1</a:t>
            </a:r>
            <a:r>
              <a:rPr kumimoji="0" lang="en-ZA" altLang="en-US" sz="1600" b="1" i="0" u="none" strike="noStrike" kern="1200" cap="none" spc="0" normalizeH="0" baseline="0" noProof="0" dirty="0">
                <a:ln>
                  <a:noFill/>
                </a:ln>
                <a:solidFill>
                  <a:srgbClr val="FF0000"/>
                </a:solidFill>
                <a:effectLst/>
                <a:uLnTx/>
                <a:uFillTx/>
                <a:latin typeface="Century Gothic" panose="020B0502020202020204" pitchFamily="34" charset="0"/>
                <a:cs typeface="Arial" panose="020B0604020202020204" pitchFamily="34" charset="0"/>
              </a:rPr>
              <a:t>1am on</a:t>
            </a:r>
            <a:r>
              <a:rPr kumimoji="0" lang="en-US" sz="1600" b="1" i="0" u="none" strike="noStrike" kern="1200" cap="none" spc="0" normalizeH="0" baseline="0" noProof="0" dirty="0">
                <a:ln>
                  <a:noFill/>
                </a:ln>
                <a:solidFill>
                  <a:srgbClr val="FF0000"/>
                </a:solidFill>
                <a:effectLst/>
                <a:uLnTx/>
                <a:uFillTx/>
                <a:latin typeface="Century Gothic" panose="020B0502020202020204" pitchFamily="34" charset="0"/>
                <a:cs typeface="Arial" panose="020B0604020202020204" pitchFamily="34" charset="0"/>
              </a:rPr>
              <a:t> </a:t>
            </a:r>
            <a:r>
              <a:rPr lang="en-ZA" sz="1600" b="1" dirty="0">
                <a:solidFill>
                  <a:srgbClr val="FF0000"/>
                </a:solidFill>
                <a:latin typeface="Century Gothic" panose="020B0502020202020204" pitchFamily="34" charset="0"/>
                <a:cs typeface="Arial" panose="020B0604020202020204" pitchFamily="34" charset="0"/>
              </a:rPr>
              <a:t>08</a:t>
            </a:r>
            <a:r>
              <a:rPr lang="en-ZA" sz="1600" b="1" baseline="30000" dirty="0">
                <a:solidFill>
                  <a:srgbClr val="FF0000"/>
                </a:solidFill>
                <a:latin typeface="Century Gothic" panose="020B0502020202020204" pitchFamily="34" charset="0"/>
                <a:cs typeface="Arial" panose="020B0604020202020204" pitchFamily="34" charset="0"/>
              </a:rPr>
              <a:t>th</a:t>
            </a:r>
            <a:r>
              <a:rPr lang="en-ZA" sz="1600" b="1" dirty="0">
                <a:solidFill>
                  <a:srgbClr val="FF0000"/>
                </a:solidFill>
                <a:latin typeface="Century Gothic" panose="020B0502020202020204" pitchFamily="34" charset="0"/>
                <a:cs typeface="Arial" panose="020B0604020202020204" pitchFamily="34" charset="0"/>
              </a:rPr>
              <a:t> February </a:t>
            </a:r>
            <a:r>
              <a:rPr kumimoji="0" lang="en-US" sz="1600" b="1" i="0" u="none" strike="noStrike" kern="1200" cap="none" spc="0" normalizeH="0" baseline="0" noProof="0" dirty="0">
                <a:ln>
                  <a:noFill/>
                </a:ln>
                <a:solidFill>
                  <a:srgbClr val="FF0000"/>
                </a:solidFill>
                <a:effectLst/>
                <a:uLnTx/>
                <a:uFillTx/>
                <a:latin typeface="Century Gothic" panose="020B0502020202020204" pitchFamily="34" charset="0"/>
                <a:cs typeface="Arial" panose="020B0604020202020204" pitchFamily="34" charset="0"/>
              </a:rPr>
              <a:t>2024</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Bids which are submitted after the closing date and time  will not be accepted.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Bidder’s representative are encouraged to share the information with the person who will be compiling the bid document to ensure that the requirements of the tender are understood.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600" dirty="0"/>
          </a:p>
        </p:txBody>
      </p:sp>
    </p:spTree>
    <p:extLst>
      <p:ext uri="{BB962C8B-B14F-4D97-AF65-F5344CB8AC3E}">
        <p14:creationId xmlns:p14="http://schemas.microsoft.com/office/powerpoint/2010/main" val="4087996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lang="en-ZA" sz="2000" b="1" dirty="0">
                <a:latin typeface="Century Gothic" panose="020B0502020202020204" pitchFamily="34" charset="0"/>
              </a:rPr>
              <a:t>RETURNABLE DOCUMENTS</a:t>
            </a:r>
          </a:p>
        </p:txBody>
      </p:sp>
      <p:sp>
        <p:nvSpPr>
          <p:cNvPr id="4" name="Content Placeholder 3">
            <a:extLst>
              <a:ext uri="{FF2B5EF4-FFF2-40B4-BE49-F238E27FC236}">
                <a16:creationId xmlns:a16="http://schemas.microsoft.com/office/drawing/2014/main" id="{6DFFF676-5237-926E-7D57-131A9DFFE24D}"/>
              </a:ext>
            </a:extLst>
          </p:cNvPr>
          <p:cNvSpPr>
            <a:spLocks noGrp="1"/>
          </p:cNvSpPr>
          <p:nvPr>
            <p:ph sz="half" idx="2"/>
          </p:nvPr>
        </p:nvSpPr>
        <p:spPr>
          <a:xfrm>
            <a:off x="629841" y="1068512"/>
            <a:ext cx="8426609" cy="5121151"/>
          </a:xfrm>
        </p:spPr>
        <p:txBody>
          <a:bodyPr>
            <a:normAutofit fontScale="62500" lnSpcReduction="20000"/>
          </a:bodyPr>
          <a:lstStyle/>
          <a:p>
            <a:pPr marL="0" indent="0">
              <a:buNone/>
            </a:pPr>
            <a:r>
              <a:rPr lang="en-GB" sz="2800" b="1" u="sng" dirty="0">
                <a:effectLst/>
                <a:latin typeface="Century Gothic" panose="020B0502020202020204" pitchFamily="34" charset="0"/>
                <a:ea typeface="Times New Roman" panose="02020603050405020304" pitchFamily="18" charset="0"/>
                <a:cs typeface="Calibri" panose="020F0502020204030204" pitchFamily="34" charset="0"/>
              </a:rPr>
              <a:t>COMMERCIAL RETURNABLES</a:t>
            </a:r>
          </a:p>
          <a:p>
            <a:pPr marL="0" indent="0">
              <a:buNone/>
            </a:pPr>
            <a:r>
              <a:rPr lang="en-GB" sz="2800" dirty="0">
                <a:effectLst/>
                <a:latin typeface="Century Gothic" panose="020B0502020202020204" pitchFamily="34" charset="0"/>
                <a:ea typeface="Times New Roman" panose="02020603050405020304" pitchFamily="18" charset="0"/>
                <a:cs typeface="Calibri" panose="020F0502020204030204" pitchFamily="34" charset="0"/>
              </a:rPr>
              <a:t>Tenderers are to submit fully completed and signed returnable documents as stipulated. Tenders should only be submitted on original tender documentation which is issued by the NYDA. </a:t>
            </a:r>
            <a:endParaRPr lang="en-ZA" sz="2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ZA" sz="2800" b="1" dirty="0">
                <a:effectLst/>
                <a:latin typeface="Century Gothic" panose="020B0502020202020204" pitchFamily="34" charset="0"/>
                <a:ea typeface="Times New Roman" panose="02020603050405020304" pitchFamily="18" charset="0"/>
                <a:cs typeface="Arial" panose="020B0604020202020204" pitchFamily="34" charset="0"/>
              </a:rPr>
              <a:t>MANDATORY RETURNABLE DOCUMENTS: </a:t>
            </a:r>
            <a:endParaRPr lang="en-ZA"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2800" dirty="0">
                <a:effectLst/>
                <a:latin typeface="Century Gothic" panose="020B0502020202020204" pitchFamily="34" charset="0"/>
                <a:ea typeface="Times New Roman" panose="02020603050405020304" pitchFamily="18" charset="0"/>
                <a:cs typeface="Arial" panose="020B0604020202020204" pitchFamily="34" charset="0"/>
              </a:rPr>
              <a:t>National Treasury Registration on </a:t>
            </a:r>
            <a:r>
              <a:rPr lang="en-ZA" sz="2800" b="1" dirty="0">
                <a:effectLst/>
                <a:latin typeface="Century Gothic" panose="020B0502020202020204" pitchFamily="34" charset="0"/>
                <a:ea typeface="Times New Roman" panose="02020603050405020304" pitchFamily="18" charset="0"/>
                <a:cs typeface="Arial" panose="020B0604020202020204" pitchFamily="34" charset="0"/>
              </a:rPr>
              <a:t>Central Data Base (CSD) </a:t>
            </a:r>
            <a:r>
              <a:rPr lang="en-ZA" sz="2800" dirty="0">
                <a:effectLst/>
                <a:latin typeface="Century Gothic" panose="020B0502020202020204" pitchFamily="34" charset="0"/>
                <a:ea typeface="Times New Roman" panose="02020603050405020304" pitchFamily="18" charset="0"/>
                <a:cs typeface="Arial" panose="020B0604020202020204" pitchFamily="34" charset="0"/>
              </a:rPr>
              <a:t>(certificate). </a:t>
            </a:r>
            <a:endParaRPr lang="en-ZA"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2800" dirty="0">
                <a:effectLst/>
                <a:latin typeface="Century Gothic" panose="020B0502020202020204" pitchFamily="34" charset="0"/>
                <a:ea typeface="Times New Roman" panose="02020603050405020304" pitchFamily="18" charset="0"/>
                <a:cs typeface="Arial" panose="020B0604020202020204" pitchFamily="34" charset="0"/>
              </a:rPr>
              <a:t>Valid and original (or a certified copy) B-BBEE certificate/Affidavit. proof of </a:t>
            </a:r>
            <a:r>
              <a:rPr lang="en-ZA" sz="2800" dirty="0">
                <a:effectLst/>
                <a:latin typeface="Century Gothic" panose="020B0502020202020204" pitchFamily="34" charset="0"/>
                <a:ea typeface="ArialMT"/>
                <a:cs typeface="ArialMT"/>
              </a:rPr>
              <a:t>Respondent’s compliance to B</a:t>
            </a:r>
            <a:r>
              <a:rPr lang="en-ZA" sz="2800" dirty="0">
                <a:effectLst/>
                <a:latin typeface="Century Gothic" panose="020B0502020202020204" pitchFamily="34" charset="0"/>
                <a:ea typeface="Times New Roman" panose="02020603050405020304" pitchFamily="18" charset="0"/>
                <a:cs typeface="Arial" panose="020B0604020202020204" pitchFamily="34" charset="0"/>
              </a:rPr>
              <a:t>-BBEE</a:t>
            </a:r>
            <a:endParaRPr lang="en-ZA"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2800" dirty="0">
                <a:effectLst/>
                <a:latin typeface="Century Gothic" panose="020B0502020202020204" pitchFamily="34" charset="0"/>
                <a:ea typeface="ArialMT"/>
                <a:cs typeface="ArialMT"/>
              </a:rPr>
              <a:t>Tax Clearance Certificate or electronic access PIN obtained from SARS’s new Tax </a:t>
            </a:r>
            <a:r>
              <a:rPr lang="en-ZA" sz="2800" dirty="0">
                <a:effectLst/>
                <a:latin typeface="Century Gothic" panose="020B0502020202020204" pitchFamily="34" charset="0"/>
                <a:ea typeface="ArialMT"/>
                <a:cs typeface="Arial" panose="020B0604020202020204" pitchFamily="34" charset="0"/>
              </a:rPr>
              <a:t>Compliance Status (TCS) system [Consortia / Joint Ventures must submit a separate Tax Clearance Certificate for each party]</a:t>
            </a:r>
            <a:endParaRPr lang="en-ZA"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2800" dirty="0">
                <a:effectLst/>
                <a:latin typeface="Century Gothic" panose="020B0502020202020204" pitchFamily="34" charset="0"/>
                <a:ea typeface="Times New Roman" panose="02020603050405020304" pitchFamily="18" charset="0"/>
                <a:cs typeface="Arial" panose="020B0604020202020204" pitchFamily="34" charset="0"/>
              </a:rPr>
              <a:t>Section: SBD 1 Form</a:t>
            </a:r>
            <a:endParaRPr lang="en-ZA" sz="2800" dirty="0">
              <a:effectLst/>
              <a:latin typeface="Times New Roman" panose="02020603050405020304" pitchFamily="18" charset="0"/>
              <a:ea typeface="Times New Roman" panose="02020603050405020304" pitchFamily="18" charset="0"/>
            </a:endParaRPr>
          </a:p>
          <a:p>
            <a:r>
              <a:rPr lang="en-ZA" sz="2800" dirty="0">
                <a:effectLst/>
                <a:latin typeface="Century Gothic" panose="020B0502020202020204" pitchFamily="34" charset="0"/>
                <a:ea typeface="Times New Roman" panose="02020603050405020304" pitchFamily="18" charset="0"/>
                <a:cs typeface="Arial" panose="020B0604020202020204" pitchFamily="34" charset="0"/>
              </a:rPr>
              <a:t>Section: SBD4 Disclosure Form </a:t>
            </a:r>
          </a:p>
          <a:p>
            <a:r>
              <a:rPr lang="en-GB" sz="2800" dirty="0">
                <a:effectLst/>
                <a:latin typeface="Century Gothic" panose="020B0502020202020204" pitchFamily="34" charset="0"/>
                <a:ea typeface="Times New Roman" panose="02020603050405020304" pitchFamily="18" charset="0"/>
                <a:cs typeface="Calibri" panose="020F0502020204030204" pitchFamily="34" charset="0"/>
              </a:rPr>
              <a:t>The returnable part of the tender offer communicated on paper should be submitted as an original hard copy and a soft-copy/electronic version in PDF-format on a Flash Drive. The returnable part of the tender offer communicated on paper should be submitted as an original hard copy and a soft-copy/electronic version in PDF-format on a Flash Drive.</a:t>
            </a:r>
            <a:endParaRPr lang="en-ZA" sz="3200" dirty="0"/>
          </a:p>
          <a:p>
            <a:endParaRPr lang="en-ZA" dirty="0"/>
          </a:p>
        </p:txBody>
      </p:sp>
    </p:spTree>
    <p:extLst>
      <p:ext uri="{BB962C8B-B14F-4D97-AF65-F5344CB8AC3E}">
        <p14:creationId xmlns:p14="http://schemas.microsoft.com/office/powerpoint/2010/main" val="194206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rmAutofit/>
          </a:bodyPr>
          <a:lstStyle/>
          <a:p>
            <a:pPr algn="ctr"/>
            <a:r>
              <a:rPr kumimoji="0" lang="en-US" sz="20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TENDER REMINDERS</a:t>
            </a:r>
            <a:endParaRPr lang="en-ZA" sz="4000" b="1" dirty="0">
              <a:latin typeface="Century Gothic" panose="020B0502020202020204" pitchFamily="34" charset="0"/>
            </a:endParaRPr>
          </a:p>
        </p:txBody>
      </p:sp>
      <p:sp>
        <p:nvSpPr>
          <p:cNvPr id="6" name="Content Placeholder 5">
            <a:extLst>
              <a:ext uri="{FF2B5EF4-FFF2-40B4-BE49-F238E27FC236}">
                <a16:creationId xmlns:a16="http://schemas.microsoft.com/office/drawing/2014/main" id="{E0ADED38-28B5-6592-199D-A8FEA9BACA63}"/>
              </a:ext>
            </a:extLst>
          </p:cNvPr>
          <p:cNvSpPr>
            <a:spLocks noGrp="1"/>
          </p:cNvSpPr>
          <p:nvPr>
            <p:ph sz="half" idx="2"/>
          </p:nvPr>
        </p:nvSpPr>
        <p:spPr>
          <a:xfrm>
            <a:off x="629841" y="914400"/>
            <a:ext cx="8175111" cy="5275263"/>
          </a:xfrm>
        </p:spPr>
        <p:txBody>
          <a:bodyPr>
            <a:normAutofit/>
          </a:bodyPr>
          <a:lstStyle/>
          <a:p>
            <a:pPr marL="0" indent="0">
              <a:buNone/>
            </a:pPr>
            <a:endParaRPr lang="en-ZA" sz="2800" b="1" u="sng" dirty="0">
              <a:effectLst/>
              <a:latin typeface="Century Gothic" panose="020B050202020202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en-GB" sz="1900" dirty="0">
                <a:effectLst/>
                <a:latin typeface="Century Gothic" panose="020B0502020202020204" pitchFamily="34" charset="0"/>
                <a:ea typeface="Times New Roman" panose="02020603050405020304" pitchFamily="18" charset="0"/>
                <a:cs typeface="Calibri" panose="020F0502020204030204" pitchFamily="34" charset="0"/>
              </a:rPr>
              <a:t>Where bids are consortia / Joint ventures / S-contractors are involved, each party must submit a separate   TCS certificate / Pin / CSD number;</a:t>
            </a:r>
            <a:endParaRPr lang="en-ZA" sz="19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291465" algn="l"/>
              </a:tabLst>
            </a:pPr>
            <a:r>
              <a:rPr lang="en-GB" sz="1900" dirty="0">
                <a:effectLst/>
                <a:latin typeface="Century Gothic" panose="020B0502020202020204" pitchFamily="34" charset="0"/>
                <a:ea typeface="Times New Roman" panose="02020603050405020304" pitchFamily="18" charset="0"/>
                <a:cs typeface="Calibri" panose="020F0502020204030204" pitchFamily="34" charset="0"/>
              </a:rPr>
              <a:t>   A Joint Venture Agreement is signed by the JV Partners and attached to this tender document; </a:t>
            </a:r>
          </a:p>
          <a:p>
            <a:pPr marL="342900" lvl="0" indent="-342900" algn="just">
              <a:buFont typeface="Symbol" panose="05050102010706020507" pitchFamily="18" charset="2"/>
              <a:buChar char=""/>
              <a:tabLst>
                <a:tab pos="291465" algn="l"/>
              </a:tabLst>
            </a:pPr>
            <a:r>
              <a:rPr lang="en-GB" sz="1900" dirty="0">
                <a:effectLst/>
                <a:latin typeface="Century Gothic" panose="020B0502020202020204" pitchFamily="34" charset="0"/>
                <a:ea typeface="Times New Roman" panose="02020603050405020304" pitchFamily="18" charset="0"/>
                <a:cs typeface="Calibri" panose="020F0502020204030204" pitchFamily="34" charset="0"/>
              </a:rPr>
              <a:t>A Joint Venture / Consortium must also submit a Joint Venture BBBEE Verification Certificate</a:t>
            </a:r>
          </a:p>
          <a:p>
            <a:pPr marL="0" lvl="0" indent="0" algn="just">
              <a:buNone/>
              <a:tabLst>
                <a:tab pos="291465" algn="l"/>
              </a:tabLst>
            </a:pPr>
            <a:endParaRPr lang="en-GB" sz="1900" dirty="0">
              <a:latin typeface="Century Gothic" panose="020B0502020202020204" pitchFamily="34" charset="0"/>
              <a:ea typeface="Times New Roman" panose="02020603050405020304" pitchFamily="18" charset="0"/>
              <a:cs typeface="Calibri" panose="020F0502020204030204" pitchFamily="34" charset="0"/>
            </a:endParaRPr>
          </a:p>
          <a:p>
            <a:pPr marL="0" lvl="0" indent="0" algn="just">
              <a:buNone/>
              <a:tabLst>
                <a:tab pos="291465" algn="l"/>
              </a:tabLst>
            </a:pPr>
            <a:r>
              <a:rPr lang="en-GB" sz="1900" b="1" u="sng" dirty="0">
                <a:effectLst/>
                <a:latin typeface="Century Gothic" panose="020B0502020202020204" pitchFamily="34" charset="0"/>
                <a:ea typeface="Times New Roman" panose="02020603050405020304" pitchFamily="18" charset="0"/>
                <a:cs typeface="Calibri" panose="020F0502020204030204" pitchFamily="34" charset="0"/>
              </a:rPr>
              <a:t>Tender Validity Period</a:t>
            </a:r>
          </a:p>
          <a:p>
            <a:pPr algn="just">
              <a:tabLst>
                <a:tab pos="291465" algn="l"/>
              </a:tabLst>
            </a:pPr>
            <a:r>
              <a:rPr lang="en-GB" sz="1900" dirty="0">
                <a:latin typeface="Century Gothic" panose="020B0502020202020204" pitchFamily="34" charset="0"/>
                <a:ea typeface="Times New Roman" panose="02020603050405020304" pitchFamily="18" charset="0"/>
                <a:cs typeface="Calibri" panose="020F0502020204030204" pitchFamily="34" charset="0"/>
              </a:rPr>
              <a:t>The Tender Validity Period (120) days from date of closing of the tender. Should the NYDA require additional 60 days notification on the extension will be communicated via the NYDA website</a:t>
            </a:r>
            <a:endParaRPr lang="en-ZA" sz="1900" dirty="0">
              <a:effectLst/>
              <a:latin typeface="Century Gothic" panose="020B0502020202020204" pitchFamily="34" charset="0"/>
              <a:ea typeface="Times New Roman" panose="02020603050405020304" pitchFamily="18" charset="0"/>
              <a:cs typeface="Calibri" panose="020F0502020204030204" pitchFamily="34" charset="0"/>
            </a:endParaRPr>
          </a:p>
          <a:p>
            <a:endParaRPr lang="en-ZA" dirty="0"/>
          </a:p>
        </p:txBody>
      </p:sp>
    </p:spTree>
    <p:extLst>
      <p:ext uri="{BB962C8B-B14F-4D97-AF65-F5344CB8AC3E}">
        <p14:creationId xmlns:p14="http://schemas.microsoft.com/office/powerpoint/2010/main" val="72994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Autofit/>
          </a:bodyPr>
          <a:lstStyle/>
          <a:p>
            <a:pPr algn="ct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 TENDER PROCEDURE</a:t>
            </a:r>
            <a:endParaRPr lang="en-ZA" sz="2000" b="1" dirty="0"/>
          </a:p>
        </p:txBody>
      </p:sp>
      <p:sp>
        <p:nvSpPr>
          <p:cNvPr id="3" name="Title 1">
            <a:extLst>
              <a:ext uri="{FF2B5EF4-FFF2-40B4-BE49-F238E27FC236}">
                <a16:creationId xmlns:a16="http://schemas.microsoft.com/office/drawing/2014/main" id="{B1C3A9CD-6DA1-F52F-CA28-5CBD8B3B8254}"/>
              </a:ext>
            </a:extLst>
          </p:cNvPr>
          <p:cNvSpPr txBox="1">
            <a:spLocks/>
          </p:cNvSpPr>
          <p:nvPr/>
        </p:nvSpPr>
        <p:spPr>
          <a:xfrm>
            <a:off x="629842" y="481939"/>
            <a:ext cx="8216954" cy="397257"/>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chemeClr val="bg1"/>
                </a:solidFill>
                <a:latin typeface="Arial" panose="020B0604020202020204" pitchFamily="34" charset="0"/>
                <a:cs typeface="Arial" panose="020B0604020202020204" pitchFamily="34" charset="0"/>
              </a:rPr>
              <a:t>  EVALUATION PROCESS</a:t>
            </a:r>
          </a:p>
        </p:txBody>
      </p:sp>
      <p:sp>
        <p:nvSpPr>
          <p:cNvPr id="10" name="TextBox 9">
            <a:extLst>
              <a:ext uri="{FF2B5EF4-FFF2-40B4-BE49-F238E27FC236}">
                <a16:creationId xmlns:a16="http://schemas.microsoft.com/office/drawing/2014/main" id="{DF0748D0-5E42-07A6-CF1E-DA8A2C277BDF}"/>
              </a:ext>
            </a:extLst>
          </p:cNvPr>
          <p:cNvSpPr txBox="1"/>
          <p:nvPr/>
        </p:nvSpPr>
        <p:spPr>
          <a:xfrm>
            <a:off x="356135" y="994410"/>
            <a:ext cx="8345103" cy="8402300"/>
          </a:xfrm>
          <a:prstGeom prst="rect">
            <a:avLst/>
          </a:prstGeom>
          <a:noFill/>
        </p:spPr>
        <p:txBody>
          <a:bodyPr wrap="square">
            <a:spAutoFit/>
          </a:bodyPr>
          <a:lstStyle/>
          <a:p>
            <a:pPr indent="228600" algn="just">
              <a:lnSpc>
                <a:spcPct val="150000"/>
              </a:lnSpc>
            </a:pPr>
            <a:r>
              <a:rPr lang="en-ZA" sz="16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The tender will be evaluated in Two (2) phases:</a:t>
            </a:r>
            <a:endParaRPr lang="en-ZA" sz="1600" b="1" dirty="0">
              <a:effectLst/>
              <a:latin typeface="Century Gothic" panose="020B0502020202020204" pitchFamily="34" charset="0"/>
              <a:ea typeface="Times New Roman" panose="02020603050405020304" pitchFamily="18" charset="0"/>
            </a:endParaRPr>
          </a:p>
          <a:p>
            <a:pPr marL="742950" lvl="1" indent="-285750" algn="just">
              <a:lnSpc>
                <a:spcPct val="150000"/>
              </a:lnSpc>
              <a:buFont typeface="+mj-lt"/>
              <a:buAutoNum type="arabicPeriod"/>
            </a:pPr>
            <a:r>
              <a:rPr lang="en-ZA"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Compliance/eligibility;</a:t>
            </a:r>
            <a:endParaRPr lang="en-ZA" sz="1600" dirty="0">
              <a:effectLst/>
              <a:latin typeface="Century Gothic" panose="020B0502020202020204" pitchFamily="34" charset="0"/>
              <a:ea typeface="Times New Roman" panose="02020603050405020304" pitchFamily="18" charset="0"/>
            </a:endParaRPr>
          </a:p>
          <a:p>
            <a:pPr marL="742950" lvl="1" indent="-285750" algn="just">
              <a:lnSpc>
                <a:spcPct val="150000"/>
              </a:lnSpc>
              <a:buFont typeface="+mj-lt"/>
              <a:buAutoNum type="arabicPeriod"/>
            </a:pPr>
            <a:r>
              <a:rPr lang="en-ZA"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Technical/Functionality;</a:t>
            </a:r>
            <a:endParaRPr lang="en-ZA" sz="1600" dirty="0">
              <a:effectLst/>
              <a:latin typeface="Century Gothic" panose="020B0502020202020204" pitchFamily="34" charset="0"/>
              <a:ea typeface="Times New Roman" panose="02020603050405020304" pitchFamily="18" charset="0"/>
            </a:endParaRPr>
          </a:p>
          <a:p>
            <a:pPr marL="0" indent="0">
              <a:buNone/>
            </a:pPr>
            <a:r>
              <a:rPr lang="en-ZA" sz="1600" b="1" dirty="0">
                <a:effectLst/>
                <a:latin typeface="Century Gothic" panose="020B0502020202020204" pitchFamily="34" charset="0"/>
                <a:ea typeface="Times New Roman" panose="02020603050405020304" pitchFamily="18" charset="0"/>
              </a:rPr>
              <a:t>Note: </a:t>
            </a:r>
            <a:r>
              <a:rPr lang="en-ZA" sz="1600" dirty="0">
                <a:effectLst/>
                <a:latin typeface="Century Gothic" panose="020B0502020202020204" pitchFamily="34" charset="0"/>
                <a:ea typeface="Times New Roman" panose="02020603050405020304" pitchFamily="18" charset="0"/>
              </a:rPr>
              <a:t>Price </a:t>
            </a:r>
            <a:r>
              <a:rPr lang="en-ZA" sz="1600" dirty="0">
                <a:latin typeface="Century Gothic" panose="020B0502020202020204" pitchFamily="34" charset="0"/>
                <a:ea typeface="Times New Roman" panose="02020603050405020304" pitchFamily="18" charset="0"/>
              </a:rPr>
              <a:t>evaluation </a:t>
            </a:r>
            <a:r>
              <a:rPr lang="en-ZA" sz="1600" dirty="0">
                <a:effectLst/>
                <a:latin typeface="Century Gothic" panose="020B0502020202020204" pitchFamily="34" charset="0"/>
                <a:ea typeface="Times New Roman" panose="02020603050405020304" pitchFamily="18" charset="0"/>
              </a:rPr>
              <a:t>will be conducted during the RFQ  Process</a:t>
            </a:r>
          </a:p>
          <a:p>
            <a:pPr marL="0" indent="0">
              <a:buNone/>
            </a:pPr>
            <a:endParaRPr lang="en-ZA" sz="1600" dirty="0">
              <a:effectLst/>
              <a:latin typeface="Century Gothic" panose="020B0502020202020204" pitchFamily="34" charset="0"/>
              <a:ea typeface="Times New Roman" panose="02020603050405020304" pitchFamily="18" charset="0"/>
            </a:endParaRPr>
          </a:p>
          <a:p>
            <a:r>
              <a:rPr lang="en-ZA" sz="1600" b="1" dirty="0">
                <a:latin typeface="Century Gothic" panose="020B0502020202020204" pitchFamily="34" charset="0"/>
                <a:ea typeface="Times New Roman" panose="02020603050405020304" pitchFamily="18" charset="0"/>
              </a:rPr>
              <a:t>1. </a:t>
            </a:r>
            <a:r>
              <a:rPr lang="en-ZA" sz="16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Compliance/eligibility;</a:t>
            </a:r>
            <a:r>
              <a:rPr lang="en-ZA" sz="1600" b="1"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 (Stage One)</a:t>
            </a:r>
            <a:endParaRPr lang="en-ZA" sz="1600" b="1" dirty="0">
              <a:effectLst/>
              <a:latin typeface="Century Gothic" panose="020B0502020202020204" pitchFamily="34" charset="0"/>
              <a:ea typeface="Times New Roman" panose="02020603050405020304" pitchFamily="18" charset="0"/>
            </a:endParaRP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Century Gothic" panose="020B0502020202020204" pitchFamily="34" charset="0"/>
                <a:cs typeface="Arial" panose="020B0604020202020204" pitchFamily="34" charset="0"/>
              </a:rPr>
              <a:t>During the administrative/eligibility assessment, failure to provide any mandatory information as requested on (Page 12) will result in the proposal being deemed non–responsive.</a:t>
            </a:r>
          </a:p>
          <a:p>
            <a:endParaRPr lang="en-US" sz="1800" dirty="0">
              <a:latin typeface="Arial" panose="020B0604020202020204" pitchFamily="34" charset="0"/>
              <a:cs typeface="Arial" panose="020B0604020202020204" pitchFamily="34" charset="0"/>
            </a:endParaRPr>
          </a:p>
          <a:p>
            <a:r>
              <a:rPr lang="en-ZA"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a:t>
            </a:r>
            <a:r>
              <a:rPr lang="en-ZA" sz="16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Technical/Functionality</a:t>
            </a:r>
            <a:r>
              <a:rPr lang="en-ZA"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r>
              <a:rPr lang="en-ZA" sz="1600" dirty="0">
                <a:solidFill>
                  <a:srgbClr val="000000"/>
                </a:solidFill>
                <a:latin typeface="Century Gothic" panose="020B0502020202020204" pitchFamily="34" charset="0"/>
                <a:ea typeface="Times New Roman" panose="02020603050405020304" pitchFamily="18" charset="0"/>
              </a:rPr>
              <a:t> </a:t>
            </a:r>
            <a:r>
              <a:rPr lang="en-US" sz="1600" b="1" dirty="0">
                <a:latin typeface="Arial" panose="020B0604020202020204" pitchFamily="34" charset="0"/>
                <a:cs typeface="Arial" panose="020B0604020202020204" pitchFamily="34" charset="0"/>
              </a:rPr>
              <a:t> (Stage Two)</a:t>
            </a:r>
            <a:endParaRPr lang="en-US" sz="1400" dirty="0">
              <a:latin typeface="Century Gothic" panose="020B0502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latin typeface="Century Gothic" panose="020B0502020202020204" pitchFamily="34" charset="0"/>
                <a:cs typeface="Arial" panose="020B0604020202020204" pitchFamily="34" charset="0"/>
              </a:rPr>
              <a:t>Bidders Provision of a Company Profile with Product Catalogue and Clients Portfolio </a:t>
            </a:r>
            <a:r>
              <a:rPr lang="en-US" sz="1600" b="1" dirty="0">
                <a:latin typeface="Century Gothic" panose="020B0502020202020204" pitchFamily="34" charset="0"/>
                <a:cs typeface="Arial" panose="020B0604020202020204" pitchFamily="34" charset="0"/>
              </a:rPr>
              <a:t>(Max 2</a:t>
            </a:r>
            <a:r>
              <a:rPr lang="en-ZA" sz="1600" b="1" dirty="0">
                <a:latin typeface="Century Gothic" panose="020B0502020202020204" pitchFamily="34" charset="0"/>
                <a:cs typeface="Arial" panose="020B0604020202020204" pitchFamily="34" charset="0"/>
              </a:rPr>
              <a:t>0 </a:t>
            </a:r>
            <a:r>
              <a:rPr lang="en-US" sz="1600" b="1" dirty="0">
                <a:latin typeface="Century Gothic" panose="020B0502020202020204" pitchFamily="34" charset="0"/>
                <a:cs typeface="Arial" panose="020B0604020202020204" pitchFamily="34" charset="0"/>
              </a:rPr>
              <a:t>points)</a:t>
            </a:r>
          </a:p>
          <a:p>
            <a:pPr marL="285750" indent="-285750">
              <a:lnSpc>
                <a:spcPct val="150000"/>
              </a:lnSpc>
              <a:buFont typeface="Arial" panose="020B0604020202020204" pitchFamily="34" charset="0"/>
              <a:buChar char="•"/>
            </a:pPr>
            <a:r>
              <a:rPr lang="en-US" sz="1600" dirty="0">
                <a:latin typeface="Century Gothic" panose="020B0502020202020204" pitchFamily="34" charset="0"/>
                <a:cs typeface="Arial" panose="020B0604020202020204" pitchFamily="34" charset="0"/>
              </a:rPr>
              <a:t>Bidders (Company) Experience in the delivery and provision of Marketing and Branded Items </a:t>
            </a:r>
            <a:r>
              <a:rPr lang="en-US" sz="1600" b="1" dirty="0">
                <a:latin typeface="Century Gothic" panose="020B0502020202020204" pitchFamily="34" charset="0"/>
                <a:cs typeface="Arial" panose="020B0604020202020204" pitchFamily="34" charset="0"/>
              </a:rPr>
              <a:t>(Max 30 points)</a:t>
            </a:r>
          </a:p>
          <a:p>
            <a:pPr marL="285750" indent="-285750">
              <a:lnSpc>
                <a:spcPct val="150000"/>
              </a:lnSpc>
              <a:buFont typeface="Arial" panose="020B0604020202020204" pitchFamily="34" charset="0"/>
              <a:buChar char="•"/>
            </a:pPr>
            <a:r>
              <a:rPr lang="en-US" sz="1600" dirty="0">
                <a:latin typeface="Century Gothic" panose="020B0502020202020204" pitchFamily="34" charset="0"/>
                <a:cs typeface="Arial" panose="020B0604020202020204" pitchFamily="34" charset="0"/>
              </a:rPr>
              <a:t>Bidders  signed Testimonials  letters from current or Previous Clients  in the provision of Marketing and Branded Items  </a:t>
            </a:r>
            <a:r>
              <a:rPr lang="en-US" sz="1600" b="1" dirty="0">
                <a:latin typeface="Century Gothic" panose="020B0502020202020204" pitchFamily="34" charset="0"/>
                <a:cs typeface="Arial" panose="020B0604020202020204" pitchFamily="34" charset="0"/>
              </a:rPr>
              <a:t>(Max 2</a:t>
            </a:r>
            <a:r>
              <a:rPr lang="en-ZA" sz="1600" b="1" dirty="0">
                <a:latin typeface="Century Gothic" panose="020B0502020202020204" pitchFamily="34" charset="0"/>
                <a:cs typeface="Arial" panose="020B0604020202020204" pitchFamily="34" charset="0"/>
              </a:rPr>
              <a:t>0 </a:t>
            </a:r>
            <a:r>
              <a:rPr lang="en-US" sz="1600" b="1" dirty="0">
                <a:latin typeface="Century Gothic" panose="020B0502020202020204" pitchFamily="34" charset="0"/>
                <a:cs typeface="Arial" panose="020B0604020202020204" pitchFamily="34" charset="0"/>
              </a:rPr>
              <a:t>points</a:t>
            </a:r>
            <a:r>
              <a:rPr lang="en-US" sz="1600" dirty="0">
                <a:latin typeface="Century Gothic" panose="020B0502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891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B07B830-2567-8A45-A487-2CE87D3437E0}"/>
              </a:ext>
            </a:extLst>
          </p:cNvPr>
          <p:cNvPicPr>
            <a:picLocks noChangeAspect="1"/>
          </p:cNvPicPr>
          <p:nvPr/>
        </p:nvPicPr>
        <p:blipFill>
          <a:blip r:embed="rId3"/>
          <a:stretch>
            <a:fillRect/>
          </a:stretch>
        </p:blipFill>
        <p:spPr>
          <a:xfrm>
            <a:off x="8280169" y="6138152"/>
            <a:ext cx="776282" cy="576519"/>
          </a:xfrm>
          <a:prstGeom prst="rect">
            <a:avLst/>
          </a:prstGeom>
        </p:spPr>
      </p:pic>
      <p:sp>
        <p:nvSpPr>
          <p:cNvPr id="2" name="Title 1">
            <a:extLst>
              <a:ext uri="{FF2B5EF4-FFF2-40B4-BE49-F238E27FC236}">
                <a16:creationId xmlns:a16="http://schemas.microsoft.com/office/drawing/2014/main" id="{A67ABE39-409C-435E-2D45-9D0E3D2005F8}"/>
              </a:ext>
            </a:extLst>
          </p:cNvPr>
          <p:cNvSpPr>
            <a:spLocks noGrp="1"/>
          </p:cNvSpPr>
          <p:nvPr>
            <p:ph type="title"/>
          </p:nvPr>
        </p:nvSpPr>
        <p:spPr>
          <a:xfrm>
            <a:off x="571501" y="366727"/>
            <a:ext cx="6846569" cy="627683"/>
          </a:xfrm>
        </p:spPr>
        <p:txBody>
          <a:bodyPr>
            <a:noAutofit/>
          </a:bodyPr>
          <a:lstStyle/>
          <a:p>
            <a:pPr algn="ct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THE TENDER PROCEDURE</a:t>
            </a:r>
            <a:endParaRPr lang="en-ZA" sz="2000" b="1" dirty="0"/>
          </a:p>
        </p:txBody>
      </p:sp>
      <p:sp>
        <p:nvSpPr>
          <p:cNvPr id="3" name="Title 1">
            <a:extLst>
              <a:ext uri="{FF2B5EF4-FFF2-40B4-BE49-F238E27FC236}">
                <a16:creationId xmlns:a16="http://schemas.microsoft.com/office/drawing/2014/main" id="{B1C3A9CD-6DA1-F52F-CA28-5CBD8B3B8254}"/>
              </a:ext>
            </a:extLst>
          </p:cNvPr>
          <p:cNvSpPr txBox="1">
            <a:spLocks/>
          </p:cNvSpPr>
          <p:nvPr/>
        </p:nvSpPr>
        <p:spPr>
          <a:xfrm>
            <a:off x="629842" y="481939"/>
            <a:ext cx="8216954" cy="397257"/>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chemeClr val="bg1"/>
                </a:solidFill>
                <a:latin typeface="Arial" panose="020B0604020202020204" pitchFamily="34" charset="0"/>
                <a:cs typeface="Arial" panose="020B0604020202020204" pitchFamily="34" charset="0"/>
              </a:rPr>
              <a:t> EVALUATION PROCESS (CNT)</a:t>
            </a:r>
          </a:p>
        </p:txBody>
      </p:sp>
      <p:sp>
        <p:nvSpPr>
          <p:cNvPr id="10" name="TextBox 9">
            <a:extLst>
              <a:ext uri="{FF2B5EF4-FFF2-40B4-BE49-F238E27FC236}">
                <a16:creationId xmlns:a16="http://schemas.microsoft.com/office/drawing/2014/main" id="{DF0748D0-5E42-07A6-CF1E-DA8A2C277BDF}"/>
              </a:ext>
            </a:extLst>
          </p:cNvPr>
          <p:cNvSpPr txBox="1"/>
          <p:nvPr/>
        </p:nvSpPr>
        <p:spPr>
          <a:xfrm>
            <a:off x="629842" y="1657688"/>
            <a:ext cx="8216954" cy="2862322"/>
          </a:xfrm>
          <a:prstGeom prst="rect">
            <a:avLst/>
          </a:prstGeom>
          <a:noFill/>
        </p:spPr>
        <p:txBody>
          <a:bodyPr wrap="square">
            <a:spAutoFit/>
          </a:bodyPr>
          <a:lstStyle/>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D4805B5F-6C90-5711-AA9F-1FBFCBC6FE26}"/>
              </a:ext>
            </a:extLst>
          </p:cNvPr>
          <p:cNvSpPr>
            <a:spLocks noGrp="1"/>
          </p:cNvSpPr>
          <p:nvPr>
            <p:ph sz="half" idx="2"/>
          </p:nvPr>
        </p:nvSpPr>
        <p:spPr>
          <a:xfrm>
            <a:off x="629842" y="1109622"/>
            <a:ext cx="8216954" cy="5605049"/>
          </a:xfrm>
        </p:spPr>
        <p:txBody>
          <a:bodyPr>
            <a:normAutofit/>
          </a:bodyPr>
          <a:lstStyle/>
          <a:p>
            <a:pPr marL="285750" indent="-285750">
              <a:buFont typeface="Arial" panose="020B0604020202020204" pitchFamily="34" charset="0"/>
              <a:buChar char="•"/>
            </a:pPr>
            <a:r>
              <a:rPr lang="en-US" sz="1600" dirty="0">
                <a:latin typeface="Century Gothic" panose="020B0502020202020204" pitchFamily="34" charset="0"/>
                <a:cs typeface="Arial" panose="020B0604020202020204" pitchFamily="34" charset="0"/>
              </a:rPr>
              <a:t>Bidders  Key Accounts Manager (Project management experience) , </a:t>
            </a:r>
            <a:r>
              <a:rPr lang="en-US" sz="1600" b="1" dirty="0">
                <a:latin typeface="Century Gothic" panose="020B0502020202020204" pitchFamily="34" charset="0"/>
                <a:cs typeface="Arial" panose="020B0604020202020204" pitchFamily="34" charset="0"/>
              </a:rPr>
              <a:t>(Max 20 points</a:t>
            </a:r>
            <a:r>
              <a:rPr lang="en-US" sz="1600" dirty="0">
                <a:latin typeface="Century Gothic" panose="020B0502020202020204" pitchFamily="34" charset="0"/>
                <a:cs typeface="Arial" panose="020B0604020202020204" pitchFamily="34" charset="0"/>
              </a:rPr>
              <a:t>). </a:t>
            </a:r>
          </a:p>
          <a:p>
            <a:pPr marL="285750" indent="-285750">
              <a:buFont typeface="Arial" panose="020B0604020202020204" pitchFamily="34" charset="0"/>
              <a:buChar char="•"/>
            </a:pPr>
            <a:endParaRPr lang="en-US" sz="1600" dirty="0">
              <a:latin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Century Gothic" panose="020B0502020202020204" pitchFamily="34" charset="0"/>
                <a:cs typeface="Arial" panose="020B0604020202020204" pitchFamily="34" charset="0"/>
              </a:rPr>
              <a:t>Preferential Points Allocation to Companies Owned by Previously Disadvantage Individuals Tender : 51% Youth; 51% Women and 51% Disabled People </a:t>
            </a:r>
            <a:r>
              <a:rPr lang="en-US" sz="1600" b="1" dirty="0">
                <a:latin typeface="Century Gothic" panose="020B0502020202020204" pitchFamily="34" charset="0"/>
                <a:cs typeface="Arial" panose="020B0604020202020204" pitchFamily="34" charset="0"/>
              </a:rPr>
              <a:t>(Max 10 points)</a:t>
            </a:r>
            <a:endParaRPr lang="en-US" sz="2800" b="1" dirty="0">
              <a:latin typeface="Century Gothic" panose="020B0502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r>
              <a:rPr lang="en-US" sz="1800" b="1" dirty="0">
                <a:latin typeface="Century Gothic" panose="020B0502020202020204" pitchFamily="34" charset="0"/>
                <a:cs typeface="Arial" panose="020B0604020202020204" pitchFamily="34" charset="0"/>
              </a:rPr>
              <a:t>NB: Bidders who fail to obtain a minimum threshold on functionality of 65% will be disqualified from Further Evaluation</a:t>
            </a:r>
          </a:p>
          <a:p>
            <a:pPr marL="0" indent="0">
              <a:buNone/>
            </a:pPr>
            <a:endParaRPr lang="en-ZA" sz="1600" dirty="0"/>
          </a:p>
        </p:txBody>
      </p:sp>
    </p:spTree>
    <p:extLst>
      <p:ext uri="{BB962C8B-B14F-4D97-AF65-F5344CB8AC3E}">
        <p14:creationId xmlns:p14="http://schemas.microsoft.com/office/powerpoint/2010/main" val="500825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1101</Words>
  <Application>Microsoft Office PowerPoint</Application>
  <PresentationFormat>On-screen Show (4:3)</PresentationFormat>
  <Paragraphs>139</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Calibri</vt:lpstr>
      <vt:lpstr>Calibri Light</vt:lpstr>
      <vt:lpstr>Century Gothic</vt:lpstr>
      <vt:lpstr>Symbol</vt:lpstr>
      <vt:lpstr>Times New Roman</vt:lpstr>
      <vt:lpstr>Office Theme</vt:lpstr>
      <vt:lpstr>THE APPOINTMENT OF A PANEL OF SERVICE PROVIDERS TO  SUPPLY BRANDING  MATERIALS  FOR A PERIOD OF 3 YEARS   </vt:lpstr>
      <vt:lpstr>SCOPE OF WORK</vt:lpstr>
      <vt:lpstr>SCOPE OF WORK</vt:lpstr>
      <vt:lpstr>SCOPE OF WORK</vt:lpstr>
      <vt:lpstr>2OBJECTIVES, CONDITIONS AND REQUIREMENTS OF THE TENDER PROCEDURE</vt:lpstr>
      <vt:lpstr>RETURNABLE DOCUMENTS</vt:lpstr>
      <vt:lpstr>TENDER REMINDERS</vt:lpstr>
      <vt:lpstr>THE TENDER PROCEDURE</vt:lpstr>
      <vt:lpstr>THE TENDER PROCEDURE</vt:lpstr>
      <vt:lpstr>THE TENDER PROCEDURE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NYDA Presentation 2022</dc:title>
  <dc:creator>Sabelo Mzuku</dc:creator>
  <cp:lastModifiedBy>Lehlogonolo Rakate</cp:lastModifiedBy>
  <cp:revision>9</cp:revision>
  <dcterms:created xsi:type="dcterms:W3CDTF">2022-09-19T09:37:04Z</dcterms:created>
  <dcterms:modified xsi:type="dcterms:W3CDTF">2024-01-18T10:18:26Z</dcterms:modified>
</cp:coreProperties>
</file>