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sldIdLst>
    <p:sldId id="256" r:id="rId2"/>
    <p:sldId id="257" r:id="rId3"/>
    <p:sldId id="271" r:id="rId4"/>
    <p:sldId id="261" r:id="rId5"/>
    <p:sldId id="262" r:id="rId6"/>
    <p:sldId id="266" r:id="rId7"/>
    <p:sldId id="267" r:id="rId8"/>
    <p:sldId id="265" r:id="rId9"/>
    <p:sldId id="264" r:id="rId10"/>
    <p:sldId id="268" r:id="rId11"/>
    <p:sldId id="269" r:id="rId12"/>
    <p:sldId id="270" r:id="rId13"/>
    <p:sldId id="260"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9167"/>
    <a:srgbClr val="EBD90B"/>
    <a:srgbClr val="1B53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50"/>
    <p:restoredTop sz="94710"/>
  </p:normalViewPr>
  <p:slideViewPr>
    <p:cSldViewPr snapToGrid="0" snapToObjects="1">
      <p:cViewPr varScale="1">
        <p:scale>
          <a:sx n="62" d="100"/>
          <a:sy n="62" d="100"/>
        </p:scale>
        <p:origin x="139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hlogonolo Rakate" userId="24469b3b-45a2-4f44-9b84-8b1ee5055be4" providerId="ADAL" clId="{E5C40383-63F8-4B0D-80DD-287083F93633}"/>
    <pc:docChg chg="custSel delSld modSld">
      <pc:chgData name="Lehlogonolo Rakate" userId="24469b3b-45a2-4f44-9b84-8b1ee5055be4" providerId="ADAL" clId="{E5C40383-63F8-4B0D-80DD-287083F93633}" dt="2024-01-18T08:51:50.205" v="15" actId="27636"/>
      <pc:docMkLst>
        <pc:docMk/>
      </pc:docMkLst>
      <pc:sldChg chg="del">
        <pc:chgData name="Lehlogonolo Rakate" userId="24469b3b-45a2-4f44-9b84-8b1ee5055be4" providerId="ADAL" clId="{E5C40383-63F8-4B0D-80DD-287083F93633}" dt="2024-01-18T08:23:31.657" v="0" actId="47"/>
        <pc:sldMkLst>
          <pc:docMk/>
          <pc:sldMk cId="3697885072" sldId="263"/>
        </pc:sldMkLst>
      </pc:sldChg>
      <pc:sldChg chg="modSp mod">
        <pc:chgData name="Lehlogonolo Rakate" userId="24469b3b-45a2-4f44-9b84-8b1ee5055be4" providerId="ADAL" clId="{E5C40383-63F8-4B0D-80DD-287083F93633}" dt="2024-01-18T08:50:43.693" v="11" actId="255"/>
        <pc:sldMkLst>
          <pc:docMk/>
          <pc:sldMk cId="729947196" sldId="264"/>
        </pc:sldMkLst>
        <pc:spChg chg="mod">
          <ac:chgData name="Lehlogonolo Rakate" userId="24469b3b-45a2-4f44-9b84-8b1ee5055be4" providerId="ADAL" clId="{E5C40383-63F8-4B0D-80DD-287083F93633}" dt="2024-01-18T08:50:43.693" v="11" actId="255"/>
          <ac:spMkLst>
            <pc:docMk/>
            <pc:sldMk cId="729947196" sldId="264"/>
            <ac:spMk id="6" creationId="{E0ADED38-28B5-6592-199D-A8FEA9BACA63}"/>
          </ac:spMkLst>
        </pc:spChg>
      </pc:sldChg>
      <pc:sldChg chg="modSp mod">
        <pc:chgData name="Lehlogonolo Rakate" userId="24469b3b-45a2-4f44-9b84-8b1ee5055be4" providerId="ADAL" clId="{E5C40383-63F8-4B0D-80DD-287083F93633}" dt="2024-01-18T08:51:50.205" v="15" actId="27636"/>
        <pc:sldMkLst>
          <pc:docMk/>
          <pc:sldMk cId="4087996314" sldId="267"/>
        </pc:sldMkLst>
        <pc:spChg chg="mod">
          <ac:chgData name="Lehlogonolo Rakate" userId="24469b3b-45a2-4f44-9b84-8b1ee5055be4" providerId="ADAL" clId="{E5C40383-63F8-4B0D-80DD-287083F93633}" dt="2024-01-18T08:51:50.205" v="15" actId="27636"/>
          <ac:spMkLst>
            <pc:docMk/>
            <pc:sldMk cId="4087996314" sldId="267"/>
            <ac:spMk id="4" creationId="{93B1D329-5C1E-B19D-F126-96C2C916C982}"/>
          </ac:spMkLst>
        </pc:spChg>
      </pc:sldChg>
      <pc:sldChg chg="modSp mod">
        <pc:chgData name="Lehlogonolo Rakate" userId="24469b3b-45a2-4f44-9b84-8b1ee5055be4" providerId="ADAL" clId="{E5C40383-63F8-4B0D-80DD-287083F93633}" dt="2024-01-18T08:51:07.202" v="13" actId="20577"/>
        <pc:sldMkLst>
          <pc:docMk/>
          <pc:sldMk cId="2886891456" sldId="268"/>
        </pc:sldMkLst>
        <pc:spChg chg="mod">
          <ac:chgData name="Lehlogonolo Rakate" userId="24469b3b-45a2-4f44-9b84-8b1ee5055be4" providerId="ADAL" clId="{E5C40383-63F8-4B0D-80DD-287083F93633}" dt="2024-01-18T08:51:07.202" v="13" actId="20577"/>
          <ac:spMkLst>
            <pc:docMk/>
            <pc:sldMk cId="2886891456" sldId="268"/>
            <ac:spMk id="10" creationId="{DF0748D0-5E42-07A6-CF1E-DA8A2C277BDF}"/>
          </ac:spMkLst>
        </pc:spChg>
      </pc:sldChg>
      <pc:sldChg chg="modSp mod">
        <pc:chgData name="Lehlogonolo Rakate" userId="24469b3b-45a2-4f44-9b84-8b1ee5055be4" providerId="ADAL" clId="{E5C40383-63F8-4B0D-80DD-287083F93633}" dt="2024-01-18T08:25:17.306" v="10" actId="20577"/>
        <pc:sldMkLst>
          <pc:docMk/>
          <pc:sldMk cId="500825868" sldId="269"/>
        </pc:sldMkLst>
        <pc:spChg chg="mod">
          <ac:chgData name="Lehlogonolo Rakate" userId="24469b3b-45a2-4f44-9b84-8b1ee5055be4" providerId="ADAL" clId="{E5C40383-63F8-4B0D-80DD-287083F93633}" dt="2024-01-18T08:25:17.306" v="10" actId="20577"/>
          <ac:spMkLst>
            <pc:docMk/>
            <pc:sldMk cId="500825868" sldId="269"/>
            <ac:spMk id="7" creationId="{D4805B5F-6C90-5711-AA9F-1FBFCBC6FE26}"/>
          </ac:spMkLst>
        </pc:spChg>
      </pc:sldChg>
      <pc:sldChg chg="del">
        <pc:chgData name="Lehlogonolo Rakate" userId="24469b3b-45a2-4f44-9b84-8b1ee5055be4" providerId="ADAL" clId="{E5C40383-63F8-4B0D-80DD-287083F93633}" dt="2024-01-18T08:23:34.650" v="1" actId="47"/>
        <pc:sldMkLst>
          <pc:docMk/>
          <pc:sldMk cId="4162837421" sldId="272"/>
        </pc:sldMkLst>
      </pc:sldChg>
      <pc:sldChg chg="del">
        <pc:chgData name="Lehlogonolo Rakate" userId="24469b3b-45a2-4f44-9b84-8b1ee5055be4" providerId="ADAL" clId="{E5C40383-63F8-4B0D-80DD-287083F93633}" dt="2024-01-18T08:23:37.526" v="2" actId="47"/>
        <pc:sldMkLst>
          <pc:docMk/>
          <pc:sldMk cId="757605153" sldId="274"/>
        </pc:sldMkLst>
      </pc:sldChg>
      <pc:sldChg chg="del">
        <pc:chgData name="Lehlogonolo Rakate" userId="24469b3b-45a2-4f44-9b84-8b1ee5055be4" providerId="ADAL" clId="{E5C40383-63F8-4B0D-80DD-287083F93633}" dt="2024-01-18T08:23:39.081" v="3" actId="47"/>
        <pc:sldMkLst>
          <pc:docMk/>
          <pc:sldMk cId="847969602" sldId="27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5375FF-EFED-4D67-9C09-0B9A508A2E9F}" type="datetimeFigureOut">
              <a:rPr lang="en-ZA" smtClean="0"/>
              <a:t>2024/01/18</a:t>
            </a:fld>
            <a:endParaRPr lang="en-Z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DF2807-2F5D-4114-B0BB-545EDA9C2824}" type="slidenum">
              <a:rPr lang="en-ZA" smtClean="0"/>
              <a:t>‹#›</a:t>
            </a:fld>
            <a:endParaRPr lang="en-ZA"/>
          </a:p>
        </p:txBody>
      </p:sp>
    </p:spTree>
    <p:extLst>
      <p:ext uri="{BB962C8B-B14F-4D97-AF65-F5344CB8AC3E}">
        <p14:creationId xmlns:p14="http://schemas.microsoft.com/office/powerpoint/2010/main" val="3467212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82DF2807-2F5D-4114-B0BB-545EDA9C2824}" type="slidenum">
              <a:rPr lang="en-ZA" smtClean="0"/>
              <a:t>11</a:t>
            </a:fld>
            <a:endParaRPr lang="en-ZA"/>
          </a:p>
        </p:txBody>
      </p:sp>
    </p:spTree>
    <p:extLst>
      <p:ext uri="{BB962C8B-B14F-4D97-AF65-F5344CB8AC3E}">
        <p14:creationId xmlns:p14="http://schemas.microsoft.com/office/powerpoint/2010/main" val="812423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6AD986BB-9401-E94E-A6B4-50687AB3CEEF}" type="datetimeFigureOut">
              <a:rPr lang="en-US" smtClean="0"/>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2A75F-6261-1A49-86F1-26BD20A161C0}" type="slidenum">
              <a:rPr lang="en-US" smtClean="0"/>
              <a:t>‹#›</a:t>
            </a:fld>
            <a:endParaRPr lang="en-US"/>
          </a:p>
        </p:txBody>
      </p:sp>
    </p:spTree>
    <p:extLst>
      <p:ext uri="{BB962C8B-B14F-4D97-AF65-F5344CB8AC3E}">
        <p14:creationId xmlns:p14="http://schemas.microsoft.com/office/powerpoint/2010/main" val="3731932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AD986BB-9401-E94E-A6B4-50687AB3CEEF}" type="datetimeFigureOut">
              <a:rPr lang="en-US" smtClean="0"/>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2A75F-6261-1A49-86F1-26BD20A161C0}" type="slidenum">
              <a:rPr lang="en-US" smtClean="0"/>
              <a:t>‹#›</a:t>
            </a:fld>
            <a:endParaRPr lang="en-US"/>
          </a:p>
        </p:txBody>
      </p:sp>
    </p:spTree>
    <p:extLst>
      <p:ext uri="{BB962C8B-B14F-4D97-AF65-F5344CB8AC3E}">
        <p14:creationId xmlns:p14="http://schemas.microsoft.com/office/powerpoint/2010/main" val="1344426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AD986BB-9401-E94E-A6B4-50687AB3CEEF}" type="datetimeFigureOut">
              <a:rPr lang="en-US" smtClean="0"/>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2A75F-6261-1A49-86F1-26BD20A161C0}" type="slidenum">
              <a:rPr lang="en-US" smtClean="0"/>
              <a:t>‹#›</a:t>
            </a:fld>
            <a:endParaRPr lang="en-US"/>
          </a:p>
        </p:txBody>
      </p:sp>
    </p:spTree>
    <p:extLst>
      <p:ext uri="{BB962C8B-B14F-4D97-AF65-F5344CB8AC3E}">
        <p14:creationId xmlns:p14="http://schemas.microsoft.com/office/powerpoint/2010/main" val="2431977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AD986BB-9401-E94E-A6B4-50687AB3CEEF}" type="datetimeFigureOut">
              <a:rPr lang="en-US" smtClean="0"/>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2A75F-6261-1A49-86F1-26BD20A161C0}" type="slidenum">
              <a:rPr lang="en-US" smtClean="0"/>
              <a:t>‹#›</a:t>
            </a:fld>
            <a:endParaRPr lang="en-US"/>
          </a:p>
        </p:txBody>
      </p:sp>
    </p:spTree>
    <p:extLst>
      <p:ext uri="{BB962C8B-B14F-4D97-AF65-F5344CB8AC3E}">
        <p14:creationId xmlns:p14="http://schemas.microsoft.com/office/powerpoint/2010/main" val="3697199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AD986BB-9401-E94E-A6B4-50687AB3CEEF}" type="datetimeFigureOut">
              <a:rPr lang="en-US" smtClean="0"/>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2A75F-6261-1A49-86F1-26BD20A161C0}" type="slidenum">
              <a:rPr lang="en-US" smtClean="0"/>
              <a:t>‹#›</a:t>
            </a:fld>
            <a:endParaRPr lang="en-US"/>
          </a:p>
        </p:txBody>
      </p:sp>
    </p:spTree>
    <p:extLst>
      <p:ext uri="{BB962C8B-B14F-4D97-AF65-F5344CB8AC3E}">
        <p14:creationId xmlns:p14="http://schemas.microsoft.com/office/powerpoint/2010/main" val="4249407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6AD986BB-9401-E94E-A6B4-50687AB3CEEF}" type="datetimeFigureOut">
              <a:rPr lang="en-US" smtClean="0"/>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2A75F-6261-1A49-86F1-26BD20A161C0}" type="slidenum">
              <a:rPr lang="en-US" smtClean="0"/>
              <a:t>‹#›</a:t>
            </a:fld>
            <a:endParaRPr lang="en-US"/>
          </a:p>
        </p:txBody>
      </p:sp>
    </p:spTree>
    <p:extLst>
      <p:ext uri="{BB962C8B-B14F-4D97-AF65-F5344CB8AC3E}">
        <p14:creationId xmlns:p14="http://schemas.microsoft.com/office/powerpoint/2010/main" val="4206472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6AD986BB-9401-E94E-A6B4-50687AB3CEEF}" type="datetimeFigureOut">
              <a:rPr lang="en-US" smtClean="0"/>
              <a:t>1/18/2024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92A75F-6261-1A49-86F1-26BD20A161C0}" type="slidenum">
              <a:rPr lang="en-US" smtClean="0"/>
              <a:t>‹#›</a:t>
            </a:fld>
            <a:endParaRPr lang="en-US"/>
          </a:p>
        </p:txBody>
      </p:sp>
    </p:spTree>
    <p:extLst>
      <p:ext uri="{BB962C8B-B14F-4D97-AF65-F5344CB8AC3E}">
        <p14:creationId xmlns:p14="http://schemas.microsoft.com/office/powerpoint/2010/main" val="1807827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6AD986BB-9401-E94E-A6B4-50687AB3CEEF}" type="datetimeFigureOut">
              <a:rPr lang="en-US" smtClean="0"/>
              <a:t>1/18/2024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92A75F-6261-1A49-86F1-26BD20A161C0}" type="slidenum">
              <a:rPr lang="en-US" smtClean="0"/>
              <a:t>‹#›</a:t>
            </a:fld>
            <a:endParaRPr lang="en-US"/>
          </a:p>
        </p:txBody>
      </p:sp>
    </p:spTree>
    <p:extLst>
      <p:ext uri="{BB962C8B-B14F-4D97-AF65-F5344CB8AC3E}">
        <p14:creationId xmlns:p14="http://schemas.microsoft.com/office/powerpoint/2010/main" val="1593072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D986BB-9401-E94E-A6B4-50687AB3CEEF}" type="datetimeFigureOut">
              <a:rPr lang="en-US" smtClean="0"/>
              <a:t>1/18/2024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92A75F-6261-1A49-86F1-26BD20A161C0}" type="slidenum">
              <a:rPr lang="en-US" smtClean="0"/>
              <a:t>‹#›</a:t>
            </a:fld>
            <a:endParaRPr lang="en-US"/>
          </a:p>
        </p:txBody>
      </p:sp>
    </p:spTree>
    <p:extLst>
      <p:ext uri="{BB962C8B-B14F-4D97-AF65-F5344CB8AC3E}">
        <p14:creationId xmlns:p14="http://schemas.microsoft.com/office/powerpoint/2010/main" val="1723258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6AD986BB-9401-E94E-A6B4-50687AB3CEEF}" type="datetimeFigureOut">
              <a:rPr lang="en-US" smtClean="0"/>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2A75F-6261-1A49-86F1-26BD20A161C0}" type="slidenum">
              <a:rPr lang="en-US" smtClean="0"/>
              <a:t>‹#›</a:t>
            </a:fld>
            <a:endParaRPr lang="en-US"/>
          </a:p>
        </p:txBody>
      </p:sp>
    </p:spTree>
    <p:extLst>
      <p:ext uri="{BB962C8B-B14F-4D97-AF65-F5344CB8AC3E}">
        <p14:creationId xmlns:p14="http://schemas.microsoft.com/office/powerpoint/2010/main" val="2153733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6AD986BB-9401-E94E-A6B4-50687AB3CEEF}" type="datetimeFigureOut">
              <a:rPr lang="en-US" smtClean="0"/>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2A75F-6261-1A49-86F1-26BD20A161C0}" type="slidenum">
              <a:rPr lang="en-US" smtClean="0"/>
              <a:t>‹#›</a:t>
            </a:fld>
            <a:endParaRPr lang="en-US"/>
          </a:p>
        </p:txBody>
      </p:sp>
    </p:spTree>
    <p:extLst>
      <p:ext uri="{BB962C8B-B14F-4D97-AF65-F5344CB8AC3E}">
        <p14:creationId xmlns:p14="http://schemas.microsoft.com/office/powerpoint/2010/main" val="430071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D986BB-9401-E94E-A6B4-50687AB3CEEF}" type="datetimeFigureOut">
              <a:rPr lang="en-US" smtClean="0"/>
              <a:t>1/18/2024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92A75F-6261-1A49-86F1-26BD20A161C0}" type="slidenum">
              <a:rPr lang="en-US" smtClean="0"/>
              <a:t>‹#›</a:t>
            </a:fld>
            <a:endParaRPr lang="en-US"/>
          </a:p>
        </p:txBody>
      </p:sp>
    </p:spTree>
    <p:extLst>
      <p:ext uri="{BB962C8B-B14F-4D97-AF65-F5344CB8AC3E}">
        <p14:creationId xmlns:p14="http://schemas.microsoft.com/office/powerpoint/2010/main" val="5352466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5.xml"/><Relationship Id="rId4" Type="http://schemas.openxmlformats.org/officeDocument/2006/relationships/hyperlink" Target="mailto:tenders@nyda.gov.za"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28CE7-4284-E040-B7E4-B514B9651D0C}"/>
              </a:ext>
            </a:extLst>
          </p:cNvPr>
          <p:cNvSpPr>
            <a:spLocks noGrp="1"/>
          </p:cNvSpPr>
          <p:nvPr>
            <p:ph type="ctrTitle"/>
          </p:nvPr>
        </p:nvSpPr>
        <p:spPr>
          <a:xfrm>
            <a:off x="2816772" y="1629103"/>
            <a:ext cx="3352800" cy="3310758"/>
          </a:xfrm>
        </p:spPr>
        <p:txBody>
          <a:bodyPr anchor="ctr">
            <a:normAutofit/>
          </a:bodyPr>
          <a:lstStyle/>
          <a:p>
            <a:r>
              <a:rPr lang="en-US" sz="1800" b="1" dirty="0">
                <a:latin typeface="Century Gothic" panose="020B0502020202020204" pitchFamily="34" charset="0"/>
                <a:cs typeface="Arial" panose="020B0604020202020204" pitchFamily="34" charset="0"/>
              </a:rPr>
              <a:t>ADVERTISEMENT FOR  </a:t>
            </a:r>
            <a:r>
              <a:rPr lang="en-ZA" sz="1800" b="1" dirty="0">
                <a:effectLst/>
                <a:latin typeface="Century Gothic" panose="020B0502020202020204" pitchFamily="34" charset="0"/>
                <a:ea typeface="Times New Roman" panose="02020603050405020304" pitchFamily="18" charset="0"/>
                <a:cs typeface="Calibri" panose="020F0502020204030204" pitchFamily="34" charset="0"/>
              </a:rPr>
              <a:t>THE APPOINTMENT OF A PANEL OF SIX (6)  SERVICE PROVIDERS FOR INTERGRATED MARKETING AND COMMUNICATION FOR A PERIOD OF 3 YEARS </a:t>
            </a:r>
            <a:br>
              <a:rPr lang="en-ZA" sz="1800" dirty="0">
                <a:effectLst/>
                <a:latin typeface="Times New Roman" panose="02020603050405020304" pitchFamily="18" charset="0"/>
                <a:ea typeface="Times New Roman" panose="02020603050405020304" pitchFamily="18" charset="0"/>
              </a:rPr>
            </a:br>
            <a:endParaRPr lang="en-US" sz="2000" dirty="0">
              <a:latin typeface="Arial Black" panose="020B0604020202020204" pitchFamily="34" charset="0"/>
              <a:cs typeface="Arial Black" panose="020B0604020202020204" pitchFamily="34" charset="0"/>
            </a:endParaRPr>
          </a:p>
        </p:txBody>
      </p:sp>
      <p:pic>
        <p:nvPicPr>
          <p:cNvPr id="5" name="Picture 4" descr="Logo&#10;&#10;Description automatically generated">
            <a:extLst>
              <a:ext uri="{FF2B5EF4-FFF2-40B4-BE49-F238E27FC236}">
                <a16:creationId xmlns:a16="http://schemas.microsoft.com/office/drawing/2014/main" id="{2B07B830-2567-8A45-A487-2CE87D3437E0}"/>
              </a:ext>
            </a:extLst>
          </p:cNvPr>
          <p:cNvPicPr>
            <a:picLocks noChangeAspect="1"/>
          </p:cNvPicPr>
          <p:nvPr/>
        </p:nvPicPr>
        <p:blipFill>
          <a:blip r:embed="rId3"/>
          <a:stretch>
            <a:fillRect/>
          </a:stretch>
        </p:blipFill>
        <p:spPr>
          <a:xfrm>
            <a:off x="6810703" y="5415202"/>
            <a:ext cx="1671145" cy="1241104"/>
          </a:xfrm>
          <a:prstGeom prst="rect">
            <a:avLst/>
          </a:prstGeom>
        </p:spPr>
      </p:pic>
    </p:spTree>
    <p:extLst>
      <p:ext uri="{BB962C8B-B14F-4D97-AF65-F5344CB8AC3E}">
        <p14:creationId xmlns:p14="http://schemas.microsoft.com/office/powerpoint/2010/main" val="1711000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2B07B830-2567-8A45-A487-2CE87D3437E0}"/>
              </a:ext>
            </a:extLst>
          </p:cNvPr>
          <p:cNvPicPr>
            <a:picLocks noChangeAspect="1"/>
          </p:cNvPicPr>
          <p:nvPr/>
        </p:nvPicPr>
        <p:blipFill>
          <a:blip r:embed="rId3"/>
          <a:stretch>
            <a:fillRect/>
          </a:stretch>
        </p:blipFill>
        <p:spPr>
          <a:xfrm>
            <a:off x="8280169" y="6138152"/>
            <a:ext cx="776282" cy="576519"/>
          </a:xfrm>
          <a:prstGeom prst="rect">
            <a:avLst/>
          </a:prstGeom>
        </p:spPr>
      </p:pic>
      <p:sp>
        <p:nvSpPr>
          <p:cNvPr id="2" name="Title 1">
            <a:extLst>
              <a:ext uri="{FF2B5EF4-FFF2-40B4-BE49-F238E27FC236}">
                <a16:creationId xmlns:a16="http://schemas.microsoft.com/office/drawing/2014/main" id="{A67ABE39-409C-435E-2D45-9D0E3D2005F8}"/>
              </a:ext>
            </a:extLst>
          </p:cNvPr>
          <p:cNvSpPr>
            <a:spLocks noGrp="1"/>
          </p:cNvSpPr>
          <p:nvPr>
            <p:ph type="title"/>
          </p:nvPr>
        </p:nvSpPr>
        <p:spPr>
          <a:xfrm>
            <a:off x="571501" y="366727"/>
            <a:ext cx="6846569" cy="627683"/>
          </a:xfrm>
        </p:spPr>
        <p:txBody>
          <a:bodyPr>
            <a:noAutofit/>
          </a:bodyPr>
          <a:lstStyle/>
          <a:p>
            <a:pPr algn="ct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THE TENDER PROCEDURE</a:t>
            </a:r>
            <a:endParaRPr lang="en-ZA" sz="2000" b="1" dirty="0"/>
          </a:p>
        </p:txBody>
      </p:sp>
      <p:sp>
        <p:nvSpPr>
          <p:cNvPr id="3" name="Title 1">
            <a:extLst>
              <a:ext uri="{FF2B5EF4-FFF2-40B4-BE49-F238E27FC236}">
                <a16:creationId xmlns:a16="http://schemas.microsoft.com/office/drawing/2014/main" id="{B1C3A9CD-6DA1-F52F-CA28-5CBD8B3B8254}"/>
              </a:ext>
            </a:extLst>
          </p:cNvPr>
          <p:cNvSpPr txBox="1">
            <a:spLocks/>
          </p:cNvSpPr>
          <p:nvPr/>
        </p:nvSpPr>
        <p:spPr>
          <a:xfrm>
            <a:off x="629842" y="481939"/>
            <a:ext cx="8216954" cy="397257"/>
          </a:xfrm>
          <a:prstGeom prst="rect">
            <a:avLst/>
          </a:prstGeom>
          <a:solidFill>
            <a:srgbClr val="00B05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b="1" dirty="0">
                <a:solidFill>
                  <a:schemeClr val="bg1"/>
                </a:solidFill>
                <a:latin typeface="Arial" panose="020B0604020202020204" pitchFamily="34" charset="0"/>
                <a:cs typeface="Arial" panose="020B0604020202020204" pitchFamily="34" charset="0"/>
              </a:rPr>
              <a:t>  EVALUATION PROCESS</a:t>
            </a:r>
          </a:p>
        </p:txBody>
      </p:sp>
      <p:sp>
        <p:nvSpPr>
          <p:cNvPr id="10" name="TextBox 9">
            <a:extLst>
              <a:ext uri="{FF2B5EF4-FFF2-40B4-BE49-F238E27FC236}">
                <a16:creationId xmlns:a16="http://schemas.microsoft.com/office/drawing/2014/main" id="{DF0748D0-5E42-07A6-CF1E-DA8A2C277BDF}"/>
              </a:ext>
            </a:extLst>
          </p:cNvPr>
          <p:cNvSpPr txBox="1"/>
          <p:nvPr/>
        </p:nvSpPr>
        <p:spPr>
          <a:xfrm>
            <a:off x="356135" y="994410"/>
            <a:ext cx="8345103" cy="8771632"/>
          </a:xfrm>
          <a:prstGeom prst="rect">
            <a:avLst/>
          </a:prstGeom>
          <a:noFill/>
        </p:spPr>
        <p:txBody>
          <a:bodyPr wrap="square">
            <a:spAutoFit/>
          </a:bodyPr>
          <a:lstStyle/>
          <a:p>
            <a:pPr indent="228600" algn="just">
              <a:lnSpc>
                <a:spcPct val="150000"/>
              </a:lnSpc>
            </a:pPr>
            <a:r>
              <a:rPr lang="en-ZA" sz="1600" b="1"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The tender will be evaluated in Two (2) phases:</a:t>
            </a:r>
            <a:endParaRPr lang="en-ZA" sz="1600" b="1" dirty="0">
              <a:effectLst/>
              <a:latin typeface="Century Gothic" panose="020B0502020202020204" pitchFamily="34" charset="0"/>
              <a:ea typeface="Times New Roman" panose="02020603050405020304" pitchFamily="18" charset="0"/>
            </a:endParaRPr>
          </a:p>
          <a:p>
            <a:pPr marL="742950" lvl="1" indent="-285750" algn="just">
              <a:lnSpc>
                <a:spcPct val="150000"/>
              </a:lnSpc>
              <a:buFont typeface="+mj-lt"/>
              <a:buAutoNum type="arabicPeriod"/>
            </a:pPr>
            <a:r>
              <a:rPr lang="en-ZA" sz="16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Compliance/eligibility;</a:t>
            </a:r>
            <a:endParaRPr lang="en-ZA" sz="1600" dirty="0">
              <a:effectLst/>
              <a:latin typeface="Century Gothic" panose="020B0502020202020204" pitchFamily="34" charset="0"/>
              <a:ea typeface="Times New Roman" panose="02020603050405020304" pitchFamily="18" charset="0"/>
            </a:endParaRPr>
          </a:p>
          <a:p>
            <a:pPr marL="742950" lvl="1" indent="-285750" algn="just">
              <a:lnSpc>
                <a:spcPct val="150000"/>
              </a:lnSpc>
              <a:buFont typeface="+mj-lt"/>
              <a:buAutoNum type="arabicPeriod"/>
            </a:pPr>
            <a:r>
              <a:rPr lang="en-ZA" sz="16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Technical/Functionality;</a:t>
            </a:r>
          </a:p>
          <a:p>
            <a:pPr lvl="1" algn="just">
              <a:lnSpc>
                <a:spcPct val="150000"/>
              </a:lnSpc>
            </a:pPr>
            <a:endParaRPr lang="en-ZA" sz="1600" dirty="0">
              <a:effectLst/>
              <a:latin typeface="Century Gothic" panose="020B0502020202020204" pitchFamily="34" charset="0"/>
              <a:ea typeface="Times New Roman" panose="02020603050405020304" pitchFamily="18" charset="0"/>
            </a:endParaRPr>
          </a:p>
          <a:p>
            <a:pPr marL="0" indent="0">
              <a:buNone/>
            </a:pPr>
            <a:r>
              <a:rPr lang="en-ZA" sz="1600" b="1" dirty="0">
                <a:effectLst/>
                <a:latin typeface="Century Gothic" panose="020B0502020202020204" pitchFamily="34" charset="0"/>
                <a:ea typeface="Times New Roman" panose="02020603050405020304" pitchFamily="18" charset="0"/>
              </a:rPr>
              <a:t>Note: </a:t>
            </a:r>
            <a:r>
              <a:rPr lang="en-ZA" sz="1600" dirty="0">
                <a:effectLst/>
                <a:latin typeface="Century Gothic" panose="020B0502020202020204" pitchFamily="34" charset="0"/>
                <a:ea typeface="Times New Roman" panose="02020603050405020304" pitchFamily="18" charset="0"/>
              </a:rPr>
              <a:t>Price and  B</a:t>
            </a:r>
            <a:r>
              <a:rPr lang="en-ZA" sz="1600" dirty="0">
                <a:latin typeface="Century Gothic" panose="020B0502020202020204" pitchFamily="34" charset="0"/>
                <a:ea typeface="Times New Roman" panose="02020603050405020304" pitchFamily="18" charset="0"/>
              </a:rPr>
              <a:t>B</a:t>
            </a:r>
            <a:r>
              <a:rPr lang="en-ZA" sz="1600" dirty="0">
                <a:effectLst/>
                <a:latin typeface="Century Gothic" panose="020B0502020202020204" pitchFamily="34" charset="0"/>
                <a:ea typeface="Times New Roman" panose="02020603050405020304" pitchFamily="18" charset="0"/>
              </a:rPr>
              <a:t>BEE  </a:t>
            </a:r>
            <a:r>
              <a:rPr lang="en-ZA" sz="1600" dirty="0">
                <a:latin typeface="Century Gothic" panose="020B0502020202020204" pitchFamily="34" charset="0"/>
                <a:ea typeface="Times New Roman" panose="02020603050405020304" pitchFamily="18" charset="0"/>
              </a:rPr>
              <a:t>evaluation </a:t>
            </a:r>
            <a:r>
              <a:rPr lang="en-ZA" sz="1600" dirty="0">
                <a:effectLst/>
                <a:latin typeface="Century Gothic" panose="020B0502020202020204" pitchFamily="34" charset="0"/>
                <a:ea typeface="Times New Roman" panose="02020603050405020304" pitchFamily="18" charset="0"/>
              </a:rPr>
              <a:t>will be conducted during the RFQ  Process</a:t>
            </a:r>
          </a:p>
          <a:p>
            <a:pPr marL="0" indent="0">
              <a:buNone/>
            </a:pPr>
            <a:endParaRPr lang="en-ZA" sz="1600" dirty="0">
              <a:effectLst/>
              <a:latin typeface="Century Gothic" panose="020B0502020202020204" pitchFamily="34" charset="0"/>
              <a:ea typeface="Times New Roman" panose="02020603050405020304" pitchFamily="18" charset="0"/>
            </a:endParaRPr>
          </a:p>
          <a:p>
            <a:r>
              <a:rPr lang="en-ZA" sz="1600" b="1" dirty="0">
                <a:latin typeface="Century Gothic" panose="020B0502020202020204" pitchFamily="34" charset="0"/>
                <a:ea typeface="Times New Roman" panose="02020603050405020304" pitchFamily="18" charset="0"/>
              </a:rPr>
              <a:t>1. </a:t>
            </a:r>
            <a:r>
              <a:rPr lang="en-ZA" sz="1600" b="1"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Compliance/eligibility;</a:t>
            </a:r>
            <a:r>
              <a:rPr lang="en-ZA" sz="1600" b="1" dirty="0">
                <a:solidFill>
                  <a:srgbClr val="000000"/>
                </a:solidFill>
                <a:latin typeface="Century Gothic" panose="020B0502020202020204" pitchFamily="34" charset="0"/>
                <a:ea typeface="Times New Roman" panose="02020603050405020304" pitchFamily="18" charset="0"/>
                <a:cs typeface="Calibri" panose="020F0502020204030204" pitchFamily="34" charset="0"/>
              </a:rPr>
              <a:t> (Stage One)</a:t>
            </a:r>
            <a:endParaRPr lang="en-ZA" sz="1600" b="1" dirty="0">
              <a:effectLst/>
              <a:latin typeface="Century Gothic" panose="020B0502020202020204" pitchFamily="34" charset="0"/>
              <a:ea typeface="Times New Roman" panose="02020603050405020304" pitchFamily="18" charset="0"/>
            </a:endParaRPr>
          </a:p>
          <a:p>
            <a:endParaRPr lang="en-US" sz="1600" dirty="0">
              <a:latin typeface="Century Gothic" panose="020B0502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Century Gothic" panose="020B0502020202020204" pitchFamily="34" charset="0"/>
                <a:cs typeface="Arial" panose="020B0604020202020204" pitchFamily="34" charset="0"/>
              </a:rPr>
              <a:t>During the administrative/eligibility assessment, failure to provide any mandatory information as requested on (Page 13) will result in the proposal being deemed non–responsive.</a:t>
            </a:r>
          </a:p>
          <a:p>
            <a:endParaRPr lang="en-US" sz="1600" dirty="0">
              <a:latin typeface="Century Gothic" panose="020B0502020202020204" pitchFamily="34" charset="0"/>
              <a:cs typeface="Arial" panose="020B0604020202020204" pitchFamily="34" charset="0"/>
            </a:endParaRPr>
          </a:p>
          <a:p>
            <a:r>
              <a:rPr lang="en-ZA" sz="16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2</a:t>
            </a:r>
            <a:r>
              <a:rPr lang="en-ZA" sz="1600" b="1"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Technical/Functionality</a:t>
            </a:r>
            <a:r>
              <a:rPr lang="en-ZA" sz="16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t>
            </a:r>
            <a:r>
              <a:rPr lang="en-ZA" sz="1600" dirty="0">
                <a:solidFill>
                  <a:srgbClr val="000000"/>
                </a:solidFill>
                <a:latin typeface="Century Gothic" panose="020B0502020202020204" pitchFamily="34" charset="0"/>
                <a:ea typeface="Times New Roman" panose="02020603050405020304" pitchFamily="18" charset="0"/>
              </a:rPr>
              <a:t> </a:t>
            </a:r>
            <a:r>
              <a:rPr lang="en-US" sz="1600" b="1" dirty="0">
                <a:latin typeface="Century Gothic" panose="020B0502020202020204" pitchFamily="34" charset="0"/>
                <a:cs typeface="Arial" panose="020B0604020202020204" pitchFamily="34" charset="0"/>
              </a:rPr>
              <a:t> (Stage Two)</a:t>
            </a:r>
            <a:endParaRPr lang="en-US" sz="1600" dirty="0">
              <a:latin typeface="Century Gothic" panose="020B0502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US" sz="1600" dirty="0">
                <a:latin typeface="Century Gothic" panose="020B0502020202020204" pitchFamily="34" charset="0"/>
                <a:cs typeface="Arial" panose="020B0604020202020204" pitchFamily="34" charset="0"/>
              </a:rPr>
              <a:t>Bidders Experience in Integrated Marketing Communication Services </a:t>
            </a:r>
            <a:r>
              <a:rPr lang="en-US" sz="1600" b="1" dirty="0">
                <a:latin typeface="Century Gothic" panose="020B0502020202020204" pitchFamily="34" charset="0"/>
                <a:cs typeface="Arial" panose="020B0604020202020204" pitchFamily="34" charset="0"/>
              </a:rPr>
              <a:t>(Max 2</a:t>
            </a:r>
            <a:r>
              <a:rPr lang="en-ZA" sz="1600" b="1" dirty="0">
                <a:latin typeface="Century Gothic" panose="020B0502020202020204" pitchFamily="34" charset="0"/>
                <a:cs typeface="Arial" panose="020B0604020202020204" pitchFamily="34" charset="0"/>
              </a:rPr>
              <a:t>0 </a:t>
            </a:r>
            <a:r>
              <a:rPr lang="en-US" sz="1600" b="1" dirty="0">
                <a:latin typeface="Century Gothic" panose="020B0502020202020204" pitchFamily="34" charset="0"/>
                <a:cs typeface="Arial" panose="020B0604020202020204" pitchFamily="34" charset="0"/>
              </a:rPr>
              <a:t>points)</a:t>
            </a:r>
          </a:p>
          <a:p>
            <a:pPr marL="285750" indent="-285750">
              <a:lnSpc>
                <a:spcPct val="150000"/>
              </a:lnSpc>
              <a:buFont typeface="Arial" panose="020B0604020202020204" pitchFamily="34" charset="0"/>
              <a:buChar char="•"/>
            </a:pPr>
            <a:r>
              <a:rPr lang="en-US" sz="1600" dirty="0">
                <a:latin typeface="Century Gothic" panose="020B0502020202020204" pitchFamily="34" charset="0"/>
                <a:cs typeface="Arial" panose="020B0604020202020204" pitchFamily="34" charset="0"/>
              </a:rPr>
              <a:t>Bidders Signed Testimonials  letters from current and/or Previous Clients where IMC services were provided. </a:t>
            </a:r>
            <a:r>
              <a:rPr lang="en-US" sz="1600" b="1" dirty="0">
                <a:latin typeface="Century Gothic" panose="020B0502020202020204" pitchFamily="34" charset="0"/>
                <a:cs typeface="Arial" panose="020B0604020202020204" pitchFamily="34" charset="0"/>
              </a:rPr>
              <a:t>(Max 2</a:t>
            </a:r>
            <a:r>
              <a:rPr lang="en-ZA" sz="1600" b="1" dirty="0">
                <a:latin typeface="Century Gothic" panose="020B0502020202020204" pitchFamily="34" charset="0"/>
                <a:cs typeface="Arial" panose="020B0604020202020204" pitchFamily="34" charset="0"/>
              </a:rPr>
              <a:t>0 </a:t>
            </a:r>
            <a:r>
              <a:rPr lang="en-US" sz="1600" b="1" dirty="0">
                <a:latin typeface="Century Gothic" panose="020B0502020202020204" pitchFamily="34" charset="0"/>
                <a:cs typeface="Arial" panose="020B0604020202020204" pitchFamily="34" charset="0"/>
              </a:rPr>
              <a:t>points</a:t>
            </a:r>
            <a:r>
              <a:rPr lang="en-US" sz="1600" dirty="0">
                <a:latin typeface="Century Gothic" panose="020B0502020202020204" pitchFamily="34" charset="0"/>
                <a:cs typeface="Arial" panose="020B0604020202020204" pitchFamily="34" charset="0"/>
              </a:rPr>
              <a:t>)/ Four (4) and above letters to obtain full points</a:t>
            </a:r>
          </a:p>
          <a:p>
            <a:pPr marL="285750" indent="-285750">
              <a:lnSpc>
                <a:spcPct val="150000"/>
              </a:lnSpc>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6891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2B07B830-2567-8A45-A487-2CE87D3437E0}"/>
              </a:ext>
            </a:extLst>
          </p:cNvPr>
          <p:cNvPicPr>
            <a:picLocks noChangeAspect="1"/>
          </p:cNvPicPr>
          <p:nvPr/>
        </p:nvPicPr>
        <p:blipFill>
          <a:blip r:embed="rId4"/>
          <a:stretch>
            <a:fillRect/>
          </a:stretch>
        </p:blipFill>
        <p:spPr>
          <a:xfrm>
            <a:off x="8280169" y="6138152"/>
            <a:ext cx="776282" cy="576519"/>
          </a:xfrm>
          <a:prstGeom prst="rect">
            <a:avLst/>
          </a:prstGeom>
        </p:spPr>
      </p:pic>
      <p:sp>
        <p:nvSpPr>
          <p:cNvPr id="2" name="Title 1">
            <a:extLst>
              <a:ext uri="{FF2B5EF4-FFF2-40B4-BE49-F238E27FC236}">
                <a16:creationId xmlns:a16="http://schemas.microsoft.com/office/drawing/2014/main" id="{A67ABE39-409C-435E-2D45-9D0E3D2005F8}"/>
              </a:ext>
            </a:extLst>
          </p:cNvPr>
          <p:cNvSpPr>
            <a:spLocks noGrp="1"/>
          </p:cNvSpPr>
          <p:nvPr>
            <p:ph type="title"/>
          </p:nvPr>
        </p:nvSpPr>
        <p:spPr>
          <a:xfrm>
            <a:off x="571501" y="366727"/>
            <a:ext cx="6846569" cy="627683"/>
          </a:xfrm>
        </p:spPr>
        <p:txBody>
          <a:bodyPr>
            <a:noAutofit/>
          </a:bodyPr>
          <a:lstStyle/>
          <a:p>
            <a:pPr algn="ct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THE TENDER PROCEDURE</a:t>
            </a:r>
            <a:endParaRPr lang="en-ZA" sz="2000" b="1" dirty="0"/>
          </a:p>
        </p:txBody>
      </p:sp>
      <p:sp>
        <p:nvSpPr>
          <p:cNvPr id="3" name="Title 1">
            <a:extLst>
              <a:ext uri="{FF2B5EF4-FFF2-40B4-BE49-F238E27FC236}">
                <a16:creationId xmlns:a16="http://schemas.microsoft.com/office/drawing/2014/main" id="{B1C3A9CD-6DA1-F52F-CA28-5CBD8B3B8254}"/>
              </a:ext>
            </a:extLst>
          </p:cNvPr>
          <p:cNvSpPr txBox="1">
            <a:spLocks/>
          </p:cNvSpPr>
          <p:nvPr/>
        </p:nvSpPr>
        <p:spPr>
          <a:xfrm>
            <a:off x="629842" y="481939"/>
            <a:ext cx="8216954" cy="397257"/>
          </a:xfrm>
          <a:prstGeom prst="rect">
            <a:avLst/>
          </a:prstGeom>
          <a:solidFill>
            <a:srgbClr val="00B05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b="1" dirty="0">
                <a:solidFill>
                  <a:schemeClr val="bg1"/>
                </a:solidFill>
                <a:latin typeface="Arial" panose="020B0604020202020204" pitchFamily="34" charset="0"/>
                <a:cs typeface="Arial" panose="020B0604020202020204" pitchFamily="34" charset="0"/>
              </a:rPr>
              <a:t> EVALUATION PROCESS (CNT)</a:t>
            </a:r>
          </a:p>
        </p:txBody>
      </p:sp>
      <p:sp>
        <p:nvSpPr>
          <p:cNvPr id="10" name="TextBox 9">
            <a:extLst>
              <a:ext uri="{FF2B5EF4-FFF2-40B4-BE49-F238E27FC236}">
                <a16:creationId xmlns:a16="http://schemas.microsoft.com/office/drawing/2014/main" id="{DF0748D0-5E42-07A6-CF1E-DA8A2C277BDF}"/>
              </a:ext>
            </a:extLst>
          </p:cNvPr>
          <p:cNvSpPr txBox="1"/>
          <p:nvPr/>
        </p:nvSpPr>
        <p:spPr>
          <a:xfrm>
            <a:off x="629842" y="1657688"/>
            <a:ext cx="8216954" cy="2862322"/>
          </a:xfrm>
          <a:prstGeom prst="rect">
            <a:avLst/>
          </a:prstGeom>
          <a:noFill/>
        </p:spPr>
        <p:txBody>
          <a:bodyPr wrap="square">
            <a:spAutoFit/>
          </a:bodyPr>
          <a:lstStyle/>
          <a:p>
            <a:endParaRPr lang="en-US" sz="18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p:txBody>
      </p:sp>
      <p:sp>
        <p:nvSpPr>
          <p:cNvPr id="7" name="Content Placeholder 6">
            <a:extLst>
              <a:ext uri="{FF2B5EF4-FFF2-40B4-BE49-F238E27FC236}">
                <a16:creationId xmlns:a16="http://schemas.microsoft.com/office/drawing/2014/main" id="{D4805B5F-6C90-5711-AA9F-1FBFCBC6FE26}"/>
              </a:ext>
            </a:extLst>
          </p:cNvPr>
          <p:cNvSpPr>
            <a:spLocks noGrp="1"/>
          </p:cNvSpPr>
          <p:nvPr>
            <p:ph sz="half" idx="2"/>
          </p:nvPr>
        </p:nvSpPr>
        <p:spPr>
          <a:xfrm>
            <a:off x="629842" y="1109622"/>
            <a:ext cx="8216954" cy="5605049"/>
          </a:xfrm>
        </p:spPr>
        <p:txBody>
          <a:bodyPr>
            <a:normAutofit/>
          </a:bodyPr>
          <a:lstStyle/>
          <a:p>
            <a:pPr marL="285750" indent="-285750" algn="just">
              <a:buFont typeface="Arial" panose="020B0604020202020204" pitchFamily="34" charset="0"/>
              <a:buChar char="•"/>
            </a:pPr>
            <a:r>
              <a:rPr lang="en-US" sz="1600" dirty="0">
                <a:latin typeface="Century Gothic" panose="020B0502020202020204" pitchFamily="34" charset="0"/>
                <a:cs typeface="Arial" panose="020B0604020202020204" pitchFamily="34" charset="0"/>
              </a:rPr>
              <a:t>Bidders proposed three Key Personnel, Executive Creative Director, Digital Strategist and Senior PR and Events Specialist. </a:t>
            </a:r>
            <a:r>
              <a:rPr lang="en-US" sz="1600" b="1" dirty="0">
                <a:latin typeface="Century Gothic" panose="020B0502020202020204" pitchFamily="34" charset="0"/>
                <a:cs typeface="Arial" panose="020B0604020202020204" pitchFamily="34" charset="0"/>
              </a:rPr>
              <a:t>(Max 30 points</a:t>
            </a:r>
            <a:r>
              <a:rPr lang="en-US" sz="1600" dirty="0">
                <a:latin typeface="Century Gothic" panose="020B0502020202020204" pitchFamily="34" charset="0"/>
                <a:cs typeface="Arial" panose="020B0604020202020204" pitchFamily="34" charset="0"/>
              </a:rPr>
              <a:t>). No points will be allocated to the team member who did not provide relevant CV and proof of qualification. Also, please do not provide one profile/cv against multiple roles</a:t>
            </a:r>
          </a:p>
          <a:p>
            <a:pPr marL="285750" indent="-285750" algn="just">
              <a:buFont typeface="Arial" panose="020B0604020202020204" pitchFamily="34" charset="0"/>
              <a:buChar char="•"/>
            </a:pPr>
            <a:r>
              <a:rPr lang="en-US" sz="1600" dirty="0">
                <a:latin typeface="Century Gothic" panose="020B0502020202020204" pitchFamily="34" charset="0"/>
                <a:cs typeface="Arial" panose="020B0604020202020204" pitchFamily="34" charset="0"/>
              </a:rPr>
              <a:t>Methodology and Approach: demonstration of the understanding of the requirements and methodology to be followed for the performance of the specification </a:t>
            </a:r>
            <a:r>
              <a:rPr lang="en-US" sz="1600" b="1" dirty="0">
                <a:latin typeface="Century Gothic" panose="020B0502020202020204" pitchFamily="34" charset="0"/>
                <a:cs typeface="Arial" panose="020B0604020202020204" pitchFamily="34" charset="0"/>
              </a:rPr>
              <a:t>(Max 30 points)</a:t>
            </a:r>
            <a:endParaRPr lang="en-US" sz="2800" b="1" dirty="0">
              <a:latin typeface="Century Gothic" panose="020B0502020202020204" pitchFamily="34" charset="0"/>
              <a:cs typeface="Arial" panose="020B0604020202020204" pitchFamily="34" charset="0"/>
            </a:endParaRPr>
          </a:p>
          <a:p>
            <a:pPr marL="285750" indent="-285750" algn="just">
              <a:buFont typeface="Arial" panose="020B0604020202020204" pitchFamily="34" charset="0"/>
              <a:buChar char="•"/>
            </a:pPr>
            <a:endParaRPr lang="en-US" sz="2800" dirty="0">
              <a:latin typeface="Century Gothic" panose="020B0502020202020204" pitchFamily="34" charset="0"/>
              <a:cs typeface="Arial" panose="020B0604020202020204" pitchFamily="34" charset="0"/>
            </a:endParaRPr>
          </a:p>
          <a:p>
            <a:pPr algn="just"/>
            <a:r>
              <a:rPr lang="en-US" sz="1600" b="1" dirty="0">
                <a:latin typeface="Century Gothic" panose="020B0502020202020204" pitchFamily="34" charset="0"/>
                <a:cs typeface="Arial" panose="020B0604020202020204" pitchFamily="34" charset="0"/>
              </a:rPr>
              <a:t>NB: Bidders who fail to obtain a minimum threshold on functionality of 70% will be disqualified from Further Evaluation</a:t>
            </a:r>
          </a:p>
          <a:p>
            <a:pPr marL="0" indent="0">
              <a:buNone/>
            </a:pPr>
            <a:endParaRPr lang="en-ZA" dirty="0"/>
          </a:p>
        </p:txBody>
      </p:sp>
    </p:spTree>
    <p:extLst>
      <p:ext uri="{BB962C8B-B14F-4D97-AF65-F5344CB8AC3E}">
        <p14:creationId xmlns:p14="http://schemas.microsoft.com/office/powerpoint/2010/main" val="500825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2B07B830-2567-8A45-A487-2CE87D3437E0}"/>
              </a:ext>
            </a:extLst>
          </p:cNvPr>
          <p:cNvPicPr>
            <a:picLocks noChangeAspect="1"/>
          </p:cNvPicPr>
          <p:nvPr/>
        </p:nvPicPr>
        <p:blipFill>
          <a:blip r:embed="rId3"/>
          <a:stretch>
            <a:fillRect/>
          </a:stretch>
        </p:blipFill>
        <p:spPr>
          <a:xfrm>
            <a:off x="8280169" y="6138152"/>
            <a:ext cx="776282" cy="576519"/>
          </a:xfrm>
          <a:prstGeom prst="rect">
            <a:avLst/>
          </a:prstGeom>
        </p:spPr>
      </p:pic>
      <p:sp>
        <p:nvSpPr>
          <p:cNvPr id="2" name="Title 1">
            <a:extLst>
              <a:ext uri="{FF2B5EF4-FFF2-40B4-BE49-F238E27FC236}">
                <a16:creationId xmlns:a16="http://schemas.microsoft.com/office/drawing/2014/main" id="{A67ABE39-409C-435E-2D45-9D0E3D2005F8}"/>
              </a:ext>
            </a:extLst>
          </p:cNvPr>
          <p:cNvSpPr>
            <a:spLocks noGrp="1"/>
          </p:cNvSpPr>
          <p:nvPr>
            <p:ph type="title"/>
          </p:nvPr>
        </p:nvSpPr>
        <p:spPr>
          <a:xfrm>
            <a:off x="571501" y="366727"/>
            <a:ext cx="6846569" cy="627683"/>
          </a:xfrm>
        </p:spPr>
        <p:txBody>
          <a:bodyPr>
            <a:noAutofit/>
          </a:bodyPr>
          <a:lstStyle/>
          <a:p>
            <a:pPr algn="ct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THE TENDER PROCEDURE</a:t>
            </a:r>
            <a:endParaRPr lang="en-ZA" sz="2000" b="1" dirty="0"/>
          </a:p>
        </p:txBody>
      </p:sp>
      <p:sp>
        <p:nvSpPr>
          <p:cNvPr id="10" name="TextBox 9">
            <a:extLst>
              <a:ext uri="{FF2B5EF4-FFF2-40B4-BE49-F238E27FC236}">
                <a16:creationId xmlns:a16="http://schemas.microsoft.com/office/drawing/2014/main" id="{DF0748D0-5E42-07A6-CF1E-DA8A2C277BDF}"/>
              </a:ext>
            </a:extLst>
          </p:cNvPr>
          <p:cNvSpPr txBox="1"/>
          <p:nvPr/>
        </p:nvSpPr>
        <p:spPr>
          <a:xfrm>
            <a:off x="629842" y="1657688"/>
            <a:ext cx="8216954" cy="2862322"/>
          </a:xfrm>
          <a:prstGeom prst="rect">
            <a:avLst/>
          </a:prstGeom>
          <a:noFill/>
        </p:spPr>
        <p:txBody>
          <a:bodyPr wrap="square">
            <a:spAutoFit/>
          </a:bodyPr>
          <a:lstStyle/>
          <a:p>
            <a:endParaRPr lang="en-US" sz="18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p:txBody>
      </p:sp>
      <p:pic>
        <p:nvPicPr>
          <p:cNvPr id="4" name="Content Placeholder 3">
            <a:extLst>
              <a:ext uri="{FF2B5EF4-FFF2-40B4-BE49-F238E27FC236}">
                <a16:creationId xmlns:a16="http://schemas.microsoft.com/office/drawing/2014/main" id="{4257D9A9-9244-707D-F537-8B0BCDF6B05A}"/>
              </a:ext>
            </a:extLst>
          </p:cNvPr>
          <p:cNvPicPr>
            <a:picLocks noGrp="1" noChangeAspect="1"/>
          </p:cNvPicPr>
          <p:nvPr>
            <p:ph sz="half" idx="2"/>
          </p:nvPr>
        </p:nvPicPr>
        <p:blipFill>
          <a:blip r:embed="rId4"/>
          <a:stretch>
            <a:fillRect/>
          </a:stretch>
        </p:blipFill>
        <p:spPr>
          <a:xfrm>
            <a:off x="629842" y="2509233"/>
            <a:ext cx="7498730" cy="749873"/>
          </a:xfrm>
          <a:prstGeom prst="rect">
            <a:avLst/>
          </a:prstGeom>
        </p:spPr>
      </p:pic>
    </p:spTree>
    <p:extLst>
      <p:ext uri="{BB962C8B-B14F-4D97-AF65-F5344CB8AC3E}">
        <p14:creationId xmlns:p14="http://schemas.microsoft.com/office/powerpoint/2010/main" val="592337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2B07B830-2567-8A45-A487-2CE87D3437E0}"/>
              </a:ext>
            </a:extLst>
          </p:cNvPr>
          <p:cNvPicPr>
            <a:picLocks noChangeAspect="1"/>
          </p:cNvPicPr>
          <p:nvPr/>
        </p:nvPicPr>
        <p:blipFill>
          <a:blip r:embed="rId3"/>
          <a:stretch>
            <a:fillRect/>
          </a:stretch>
        </p:blipFill>
        <p:spPr>
          <a:xfrm>
            <a:off x="8280169" y="6138152"/>
            <a:ext cx="776282" cy="576519"/>
          </a:xfrm>
          <a:prstGeom prst="rect">
            <a:avLst/>
          </a:prstGeom>
        </p:spPr>
      </p:pic>
      <p:sp>
        <p:nvSpPr>
          <p:cNvPr id="4" name="Title 1">
            <a:extLst>
              <a:ext uri="{FF2B5EF4-FFF2-40B4-BE49-F238E27FC236}">
                <a16:creationId xmlns:a16="http://schemas.microsoft.com/office/drawing/2014/main" id="{71260EFE-0202-8E44-A287-11CD432F912E}"/>
              </a:ext>
            </a:extLst>
          </p:cNvPr>
          <p:cNvSpPr txBox="1">
            <a:spLocks/>
          </p:cNvSpPr>
          <p:nvPr/>
        </p:nvSpPr>
        <p:spPr>
          <a:xfrm>
            <a:off x="2577829" y="875490"/>
            <a:ext cx="3998069" cy="399806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1" dirty="0">
                <a:solidFill>
                  <a:schemeClr val="bg1"/>
                </a:solidFill>
                <a:latin typeface="Arial Black" panose="020B0604020202020204" pitchFamily="34" charset="0"/>
                <a:cs typeface="Arial Black" panose="020B0604020202020204" pitchFamily="34" charset="0"/>
              </a:rPr>
              <a:t>Thank you.</a:t>
            </a:r>
            <a:endParaRPr 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0801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2B07B830-2567-8A45-A487-2CE87D3437E0}"/>
              </a:ext>
            </a:extLst>
          </p:cNvPr>
          <p:cNvPicPr>
            <a:picLocks noChangeAspect="1"/>
          </p:cNvPicPr>
          <p:nvPr/>
        </p:nvPicPr>
        <p:blipFill>
          <a:blip r:embed="rId3"/>
          <a:stretch>
            <a:fillRect/>
          </a:stretch>
        </p:blipFill>
        <p:spPr>
          <a:xfrm>
            <a:off x="8280169" y="6138152"/>
            <a:ext cx="776282" cy="576519"/>
          </a:xfrm>
          <a:prstGeom prst="rect">
            <a:avLst/>
          </a:prstGeom>
        </p:spPr>
      </p:pic>
      <p:sp>
        <p:nvSpPr>
          <p:cNvPr id="2" name="Title 1">
            <a:extLst>
              <a:ext uri="{FF2B5EF4-FFF2-40B4-BE49-F238E27FC236}">
                <a16:creationId xmlns:a16="http://schemas.microsoft.com/office/drawing/2014/main" id="{A67ABE39-409C-435E-2D45-9D0E3D2005F8}"/>
              </a:ext>
            </a:extLst>
          </p:cNvPr>
          <p:cNvSpPr>
            <a:spLocks noGrp="1"/>
          </p:cNvSpPr>
          <p:nvPr>
            <p:ph type="title"/>
          </p:nvPr>
        </p:nvSpPr>
        <p:spPr>
          <a:xfrm>
            <a:off x="571501" y="366727"/>
            <a:ext cx="6846569" cy="627683"/>
          </a:xfrm>
        </p:spPr>
        <p:txBody>
          <a:bodyPr>
            <a:normAutofit/>
          </a:bodyPr>
          <a:lstStyle/>
          <a:p>
            <a:pPr algn="ctr"/>
            <a:r>
              <a:rPr kumimoji="0" lang="en-US" sz="2000" b="1"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TERMS OF REFERENCE</a:t>
            </a:r>
            <a:endParaRPr lang="en-ZA" sz="4000" b="1" dirty="0">
              <a:latin typeface="Century Gothic" panose="020B0502020202020204" pitchFamily="34" charset="0"/>
            </a:endParaRPr>
          </a:p>
        </p:txBody>
      </p:sp>
      <p:sp>
        <p:nvSpPr>
          <p:cNvPr id="4" name="Content Placeholder 3">
            <a:extLst>
              <a:ext uri="{FF2B5EF4-FFF2-40B4-BE49-F238E27FC236}">
                <a16:creationId xmlns:a16="http://schemas.microsoft.com/office/drawing/2014/main" id="{C1259B02-DBD6-E187-DFA5-A3A34A9FBB30}"/>
              </a:ext>
            </a:extLst>
          </p:cNvPr>
          <p:cNvSpPr>
            <a:spLocks noGrp="1"/>
          </p:cNvSpPr>
          <p:nvPr>
            <p:ph sz="half" idx="2"/>
          </p:nvPr>
        </p:nvSpPr>
        <p:spPr>
          <a:xfrm>
            <a:off x="302420" y="1021457"/>
            <a:ext cx="8754032" cy="5573653"/>
          </a:xfrm>
        </p:spPr>
        <p:txBody>
          <a:bodyPr>
            <a:normAutofit lnSpcReduction="10000"/>
          </a:bodyPr>
          <a:lstStyle/>
          <a:p>
            <a:pPr marL="0" indent="0" algn="just">
              <a:buNone/>
            </a:pPr>
            <a:r>
              <a:rPr lang="en-US" sz="1500" b="1" dirty="0">
                <a:latin typeface="Century Gothic" panose="020B0502020202020204" pitchFamily="34" charset="0"/>
              </a:rPr>
              <a:t>The following services will be required to support the implementation of the integrated marketing and communications services. This service will include all ATL and BTL marketing practices and it will include (but not limited) to the following services: </a:t>
            </a:r>
          </a:p>
          <a:p>
            <a:pPr marL="0" indent="0" algn="just">
              <a:buNone/>
            </a:pPr>
            <a:endParaRPr lang="en-US" sz="1500" b="1" dirty="0">
              <a:latin typeface="Century Gothic" panose="020B0502020202020204" pitchFamily="34" charset="0"/>
            </a:endParaRPr>
          </a:p>
          <a:p>
            <a:pPr marL="457200" lvl="1" indent="0" algn="just">
              <a:buNone/>
            </a:pPr>
            <a:r>
              <a:rPr lang="en-US" sz="1600" dirty="0">
                <a:latin typeface="Century Gothic" panose="020B0502020202020204" pitchFamily="34" charset="0"/>
              </a:rPr>
              <a:t>2.1 Media planning and buying (Mass media space purchasing, this will include Billboards, television and radio advertisement, print media and other electronic media)</a:t>
            </a:r>
          </a:p>
          <a:p>
            <a:pPr marL="457200" lvl="1" indent="0" algn="just">
              <a:buNone/>
            </a:pPr>
            <a:endParaRPr lang="en-US" sz="1600" dirty="0">
              <a:latin typeface="Century Gothic" panose="020B0502020202020204" pitchFamily="34" charset="0"/>
            </a:endParaRPr>
          </a:p>
          <a:p>
            <a:pPr marL="457200" lvl="1" indent="0" algn="just">
              <a:buNone/>
            </a:pPr>
            <a:r>
              <a:rPr lang="en-US" sz="1600" dirty="0">
                <a:latin typeface="Century Gothic" panose="020B0502020202020204" pitchFamily="34" charset="0"/>
              </a:rPr>
              <a:t>2.2 Facilitating the Public Relations engagements of the organization</a:t>
            </a:r>
          </a:p>
          <a:p>
            <a:pPr marL="457200" lvl="1" indent="0" algn="just">
              <a:buNone/>
            </a:pPr>
            <a:endParaRPr lang="en-US" sz="1600" dirty="0">
              <a:latin typeface="Century Gothic" panose="020B0502020202020204" pitchFamily="34" charset="0"/>
            </a:endParaRPr>
          </a:p>
          <a:p>
            <a:pPr marL="457200" lvl="1" indent="0" algn="just">
              <a:buNone/>
            </a:pPr>
            <a:r>
              <a:rPr lang="en-US" sz="1600" dirty="0">
                <a:latin typeface="Century Gothic" panose="020B0502020202020204" pitchFamily="34" charset="0"/>
              </a:rPr>
              <a:t>2.3 Providing Crisis Communications support with great liaison with media</a:t>
            </a:r>
          </a:p>
          <a:p>
            <a:pPr marL="457200" lvl="1" indent="0" algn="just">
              <a:buNone/>
            </a:pPr>
            <a:endParaRPr lang="en-US" sz="1600" dirty="0">
              <a:latin typeface="Century Gothic" panose="020B0502020202020204" pitchFamily="34" charset="0"/>
            </a:endParaRPr>
          </a:p>
          <a:p>
            <a:pPr marL="457200" lvl="1" indent="0" algn="just">
              <a:buNone/>
            </a:pPr>
            <a:r>
              <a:rPr lang="en-US" sz="1600" dirty="0">
                <a:latin typeface="Century Gothic" panose="020B0502020202020204" pitchFamily="34" charset="0"/>
              </a:rPr>
              <a:t>2.4 Television Advertising: Commercials and advertisements broadcasted on television networks to reach a wide audience.</a:t>
            </a:r>
          </a:p>
          <a:p>
            <a:pPr marL="457200" lvl="1" indent="0" algn="just">
              <a:buNone/>
            </a:pPr>
            <a:endParaRPr lang="en-US" sz="1600" dirty="0">
              <a:latin typeface="Century Gothic" panose="020B0502020202020204" pitchFamily="34" charset="0"/>
            </a:endParaRPr>
          </a:p>
          <a:p>
            <a:pPr marL="457200" lvl="1" indent="0" algn="just">
              <a:buNone/>
            </a:pPr>
            <a:r>
              <a:rPr lang="en-US" sz="1600" dirty="0">
                <a:latin typeface="Century Gothic" panose="020B0502020202020204" pitchFamily="34" charset="0"/>
              </a:rPr>
              <a:t>2.5 Radio Advertising: Advertisements aired on radio stations to reach a broad demographic.</a:t>
            </a:r>
          </a:p>
          <a:p>
            <a:pPr marL="457200" lvl="1" indent="0" algn="just">
              <a:buNone/>
            </a:pPr>
            <a:endParaRPr lang="en-US" sz="1400" dirty="0">
              <a:latin typeface="Century Gothic" panose="020B0502020202020204" pitchFamily="34" charset="0"/>
            </a:endParaRPr>
          </a:p>
          <a:p>
            <a:pPr marL="457200" lvl="1" indent="0">
              <a:buNone/>
            </a:pPr>
            <a:r>
              <a:rPr lang="en-US" sz="1600" dirty="0">
                <a:latin typeface="Century Gothic" panose="020B0502020202020204" pitchFamily="34" charset="0"/>
              </a:rPr>
              <a:t>2.6 Print Advertising: Advertisements in newspapers and magazines, including full-page ads, inserts, and advertorials.</a:t>
            </a:r>
          </a:p>
          <a:p>
            <a:pPr marL="457200" lvl="1" indent="0">
              <a:buNone/>
            </a:pPr>
            <a:endParaRPr lang="en-US" sz="1600" dirty="0">
              <a:latin typeface="Century Gothic" panose="020B0502020202020204" pitchFamily="34" charset="0"/>
            </a:endParaRPr>
          </a:p>
          <a:p>
            <a:pPr marL="457200" lvl="1" indent="0">
              <a:buNone/>
            </a:pPr>
            <a:r>
              <a:rPr lang="en-US" sz="1600" dirty="0">
                <a:latin typeface="Century Gothic" panose="020B0502020202020204" pitchFamily="34" charset="0"/>
              </a:rPr>
              <a:t>2.7 Outdoor Advertising: Billboards, posters, and other outdoor media that target people in high traffic areas</a:t>
            </a:r>
            <a:r>
              <a:rPr lang="en-US" sz="1400" dirty="0">
                <a:latin typeface="Century Gothic" panose="020B0502020202020204" pitchFamily="34" charset="0"/>
              </a:rPr>
              <a:t>.</a:t>
            </a:r>
          </a:p>
          <a:p>
            <a:pPr marL="457200" lvl="1" indent="0" algn="just">
              <a:buNone/>
            </a:pPr>
            <a:endParaRPr lang="en-US" sz="1600" dirty="0"/>
          </a:p>
        </p:txBody>
      </p:sp>
    </p:spTree>
    <p:extLst>
      <p:ext uri="{BB962C8B-B14F-4D97-AF65-F5344CB8AC3E}">
        <p14:creationId xmlns:p14="http://schemas.microsoft.com/office/powerpoint/2010/main" val="4089777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2B07B830-2567-8A45-A487-2CE87D3437E0}"/>
              </a:ext>
            </a:extLst>
          </p:cNvPr>
          <p:cNvPicPr>
            <a:picLocks noChangeAspect="1"/>
          </p:cNvPicPr>
          <p:nvPr/>
        </p:nvPicPr>
        <p:blipFill>
          <a:blip r:embed="rId3"/>
          <a:stretch>
            <a:fillRect/>
          </a:stretch>
        </p:blipFill>
        <p:spPr>
          <a:xfrm>
            <a:off x="8280169" y="6138152"/>
            <a:ext cx="776282" cy="576519"/>
          </a:xfrm>
          <a:prstGeom prst="rect">
            <a:avLst/>
          </a:prstGeom>
        </p:spPr>
      </p:pic>
      <p:sp>
        <p:nvSpPr>
          <p:cNvPr id="2" name="Title 1">
            <a:extLst>
              <a:ext uri="{FF2B5EF4-FFF2-40B4-BE49-F238E27FC236}">
                <a16:creationId xmlns:a16="http://schemas.microsoft.com/office/drawing/2014/main" id="{A67ABE39-409C-435E-2D45-9D0E3D2005F8}"/>
              </a:ext>
            </a:extLst>
          </p:cNvPr>
          <p:cNvSpPr>
            <a:spLocks noGrp="1"/>
          </p:cNvSpPr>
          <p:nvPr>
            <p:ph type="title"/>
          </p:nvPr>
        </p:nvSpPr>
        <p:spPr>
          <a:xfrm>
            <a:off x="571501" y="366727"/>
            <a:ext cx="6846569" cy="627683"/>
          </a:xfrm>
        </p:spPr>
        <p:txBody>
          <a:bodyPr>
            <a:normAutofit/>
          </a:bodyPr>
          <a:lstStyle/>
          <a:p>
            <a:pPr algn="ctr"/>
            <a:r>
              <a:rPr kumimoji="0" lang="en-US" sz="2000" b="1"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TERMS OF REFERENCE</a:t>
            </a:r>
            <a:endParaRPr lang="en-ZA" sz="4000" b="1" dirty="0">
              <a:latin typeface="Century Gothic" panose="020B0502020202020204" pitchFamily="34" charset="0"/>
            </a:endParaRPr>
          </a:p>
        </p:txBody>
      </p:sp>
      <p:sp>
        <p:nvSpPr>
          <p:cNvPr id="4" name="Content Placeholder 3">
            <a:extLst>
              <a:ext uri="{FF2B5EF4-FFF2-40B4-BE49-F238E27FC236}">
                <a16:creationId xmlns:a16="http://schemas.microsoft.com/office/drawing/2014/main" id="{C1259B02-DBD6-E187-DFA5-A3A34A9FBB30}"/>
              </a:ext>
            </a:extLst>
          </p:cNvPr>
          <p:cNvSpPr>
            <a:spLocks noGrp="1"/>
          </p:cNvSpPr>
          <p:nvPr>
            <p:ph sz="half" idx="2"/>
          </p:nvPr>
        </p:nvSpPr>
        <p:spPr>
          <a:xfrm>
            <a:off x="302420" y="1021457"/>
            <a:ext cx="8754032" cy="5573653"/>
          </a:xfrm>
        </p:spPr>
        <p:txBody>
          <a:bodyPr>
            <a:normAutofit fontScale="92500" lnSpcReduction="10000"/>
          </a:bodyPr>
          <a:lstStyle/>
          <a:p>
            <a:pPr marL="0" marR="0" lvl="0" indent="0" algn="just" defTabSz="895350" rtl="0" eaLnBrk="0" fontAlgn="base" latinLnBrk="0" hangingPunct="0">
              <a:lnSpc>
                <a:spcPct val="150000"/>
              </a:lnSpc>
              <a:spcBef>
                <a:spcPct val="0"/>
              </a:spcBef>
              <a:spcAft>
                <a:spcPct val="0"/>
              </a:spcAft>
              <a:buClrTx/>
              <a:buSzPct val="120000"/>
              <a:buNone/>
              <a:tabLst/>
              <a:defRPr/>
            </a:pPr>
            <a:endParaRPr kumimoji="0" lang="en-US" sz="19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endParaRPr>
          </a:p>
          <a:p>
            <a:pPr marL="457200" lvl="1" indent="0" algn="just">
              <a:buNone/>
            </a:pPr>
            <a:r>
              <a:rPr lang="en-US" sz="1600" dirty="0">
                <a:latin typeface="Century Gothic" panose="020B0502020202020204" pitchFamily="34" charset="0"/>
              </a:rPr>
              <a:t>2.8 Public Relations (PR) Campaigns: Engaging in PR activities to manage the public perception of a brand through media coverage, press releases, events, press release writing and distribution, crisis management, and reputation management.</a:t>
            </a:r>
          </a:p>
          <a:p>
            <a:pPr marL="457200" lvl="1" indent="0" algn="just">
              <a:buNone/>
            </a:pPr>
            <a:endParaRPr lang="en-US" sz="1600" dirty="0">
              <a:latin typeface="Century Gothic" panose="020B0502020202020204" pitchFamily="34" charset="0"/>
            </a:endParaRPr>
          </a:p>
          <a:p>
            <a:pPr marL="457200" lvl="1" indent="0" algn="just">
              <a:buNone/>
            </a:pPr>
            <a:r>
              <a:rPr lang="en-US" sz="1600" dirty="0">
                <a:latin typeface="Century Gothic" panose="020B0502020202020204" pitchFamily="34" charset="0"/>
              </a:rPr>
              <a:t>2.9 Mass Emails and Newsletters: Sending promotional emails and newsletters to a large subscriber base.</a:t>
            </a:r>
          </a:p>
          <a:p>
            <a:pPr marL="457200" lvl="1" indent="0" algn="just">
              <a:buNone/>
            </a:pPr>
            <a:endParaRPr lang="en-US" sz="1600" dirty="0">
              <a:latin typeface="Century Gothic" panose="020B0502020202020204" pitchFamily="34" charset="0"/>
            </a:endParaRPr>
          </a:p>
          <a:p>
            <a:pPr marL="457200" lvl="1" indent="0" algn="just">
              <a:buNone/>
            </a:pPr>
            <a:r>
              <a:rPr lang="en-US" sz="1600" dirty="0">
                <a:latin typeface="Century Gothic" panose="020B0502020202020204" pitchFamily="34" charset="0"/>
              </a:rPr>
              <a:t>2.10 Social Media Advertising: While social media is often considered below-the-line, paid advertising on platforms like Facebook, Instagram, or Twitter can sometimes be considered above-the-line if the reach is extensive and the campaign is broadly targeted.</a:t>
            </a:r>
          </a:p>
          <a:p>
            <a:pPr marL="457200" lvl="1" indent="0" algn="just">
              <a:buNone/>
            </a:pPr>
            <a:endParaRPr lang="en-US" sz="1600" dirty="0">
              <a:latin typeface="Century Gothic" panose="020B0502020202020204" pitchFamily="34" charset="0"/>
            </a:endParaRPr>
          </a:p>
          <a:p>
            <a:pPr marL="457200" lvl="1" indent="0">
              <a:buNone/>
            </a:pPr>
            <a:r>
              <a:rPr lang="en-US" sz="1600" dirty="0">
                <a:latin typeface="Century Gothic" panose="020B0502020202020204" pitchFamily="34" charset="0"/>
              </a:rPr>
              <a:t>2.11 Online Display Advertising: Banner ads and other display advertisements on websites that aim to reach a wide online audience.</a:t>
            </a:r>
          </a:p>
          <a:p>
            <a:pPr marL="457200" lvl="1" indent="0">
              <a:buNone/>
            </a:pPr>
            <a:endParaRPr lang="en-US" sz="1600" dirty="0">
              <a:latin typeface="Century Gothic" panose="020B0502020202020204" pitchFamily="34" charset="0"/>
            </a:endParaRPr>
          </a:p>
          <a:p>
            <a:pPr marL="457200" lvl="1" indent="0">
              <a:buNone/>
            </a:pPr>
            <a:r>
              <a:rPr lang="en-US" sz="1600" dirty="0">
                <a:latin typeface="Century Gothic" panose="020B0502020202020204" pitchFamily="34" charset="0"/>
              </a:rPr>
              <a:t>2.12 Documentation of NYDA events and </a:t>
            </a:r>
            <a:r>
              <a:rPr lang="en-US" sz="1600" dirty="0" err="1">
                <a:latin typeface="Century Gothic" panose="020B0502020202020204" pitchFamily="34" charset="0"/>
              </a:rPr>
              <a:t>programme</a:t>
            </a:r>
            <a:r>
              <a:rPr lang="en-US" sz="1600" dirty="0">
                <a:latin typeface="Century Gothic" panose="020B0502020202020204" pitchFamily="34" charset="0"/>
              </a:rPr>
              <a:t> (Video, Photos and other recordings)</a:t>
            </a:r>
          </a:p>
          <a:p>
            <a:pPr marL="457200" lvl="1" indent="0">
              <a:buNone/>
            </a:pPr>
            <a:endParaRPr lang="en-US" sz="1600" dirty="0">
              <a:latin typeface="Century Gothic" panose="020B0502020202020204" pitchFamily="34" charset="0"/>
            </a:endParaRPr>
          </a:p>
          <a:p>
            <a:pPr marL="457200" lvl="1" indent="0">
              <a:buNone/>
            </a:pPr>
            <a:r>
              <a:rPr lang="en-US" sz="1600" dirty="0">
                <a:latin typeface="Century Gothic" panose="020B0502020202020204" pitchFamily="34" charset="0"/>
              </a:rPr>
              <a:t>2.13 Design and Creative work for all forms of media (Print and Electronic)</a:t>
            </a:r>
          </a:p>
          <a:p>
            <a:pPr marL="457200" lvl="1" indent="0">
              <a:buNone/>
            </a:pPr>
            <a:endParaRPr lang="en-US" sz="1600" dirty="0">
              <a:latin typeface="Century Gothic" panose="020B0502020202020204" pitchFamily="34" charset="0"/>
            </a:endParaRPr>
          </a:p>
          <a:p>
            <a:pPr marL="457200" lvl="1" indent="0">
              <a:buNone/>
            </a:pPr>
            <a:r>
              <a:rPr lang="en-US" sz="1600" dirty="0">
                <a:latin typeface="Century Gothic" panose="020B0502020202020204" pitchFamily="34" charset="0"/>
              </a:rPr>
              <a:t>2.14 Production of radio, television and print media adverts and documentaries to profile service  delivery and implementation of NYDA </a:t>
            </a:r>
            <a:r>
              <a:rPr lang="en-US" sz="1600" dirty="0" err="1">
                <a:latin typeface="Century Gothic" panose="020B0502020202020204" pitchFamily="34" charset="0"/>
              </a:rPr>
              <a:t>programmes</a:t>
            </a:r>
            <a:endParaRPr lang="en-US" sz="1600" dirty="0">
              <a:latin typeface="Century Gothic" panose="020B0502020202020204" pitchFamily="34" charset="0"/>
            </a:endParaRPr>
          </a:p>
          <a:p>
            <a:pPr lvl="1" algn="just"/>
            <a:endParaRPr lang="en-US" sz="1600" dirty="0"/>
          </a:p>
          <a:p>
            <a:pPr lvl="1" algn="just"/>
            <a:endParaRPr lang="en-US" sz="1600" dirty="0"/>
          </a:p>
          <a:p>
            <a:pPr lvl="1" algn="just"/>
            <a:endParaRPr lang="en-US" sz="1600" dirty="0"/>
          </a:p>
          <a:p>
            <a:pPr marL="0" indent="0">
              <a:buNone/>
            </a:pPr>
            <a:endParaRPr lang="en-ZA" sz="2000" dirty="0"/>
          </a:p>
        </p:txBody>
      </p:sp>
    </p:spTree>
    <p:extLst>
      <p:ext uri="{BB962C8B-B14F-4D97-AF65-F5344CB8AC3E}">
        <p14:creationId xmlns:p14="http://schemas.microsoft.com/office/powerpoint/2010/main" val="620882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2B07B830-2567-8A45-A487-2CE87D3437E0}"/>
              </a:ext>
            </a:extLst>
          </p:cNvPr>
          <p:cNvPicPr>
            <a:picLocks noChangeAspect="1"/>
          </p:cNvPicPr>
          <p:nvPr/>
        </p:nvPicPr>
        <p:blipFill>
          <a:blip r:embed="rId3"/>
          <a:stretch>
            <a:fillRect/>
          </a:stretch>
        </p:blipFill>
        <p:spPr>
          <a:xfrm>
            <a:off x="8280169" y="6138152"/>
            <a:ext cx="776282" cy="576519"/>
          </a:xfrm>
          <a:prstGeom prst="rect">
            <a:avLst/>
          </a:prstGeom>
        </p:spPr>
      </p:pic>
      <p:sp>
        <p:nvSpPr>
          <p:cNvPr id="2" name="Title 1">
            <a:extLst>
              <a:ext uri="{FF2B5EF4-FFF2-40B4-BE49-F238E27FC236}">
                <a16:creationId xmlns:a16="http://schemas.microsoft.com/office/drawing/2014/main" id="{A67ABE39-409C-435E-2D45-9D0E3D2005F8}"/>
              </a:ext>
            </a:extLst>
          </p:cNvPr>
          <p:cNvSpPr>
            <a:spLocks noGrp="1"/>
          </p:cNvSpPr>
          <p:nvPr>
            <p:ph type="title"/>
          </p:nvPr>
        </p:nvSpPr>
        <p:spPr>
          <a:xfrm>
            <a:off x="571501" y="366727"/>
            <a:ext cx="6846569" cy="627683"/>
          </a:xfrm>
        </p:spPr>
        <p:txBody>
          <a:bodyPr>
            <a:normAutofit/>
          </a:bodyPr>
          <a:lstStyle/>
          <a:p>
            <a:pPr algn="ctr"/>
            <a:r>
              <a:rPr kumimoji="0" lang="en-US" sz="2000" b="1"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TERMS OF REFERENCE</a:t>
            </a:r>
            <a:endParaRPr lang="en-ZA" sz="4000" b="1" dirty="0">
              <a:latin typeface="Century Gothic" panose="020B0502020202020204" pitchFamily="34" charset="0"/>
            </a:endParaRPr>
          </a:p>
        </p:txBody>
      </p:sp>
      <p:sp>
        <p:nvSpPr>
          <p:cNvPr id="4" name="Content Placeholder 3">
            <a:extLst>
              <a:ext uri="{FF2B5EF4-FFF2-40B4-BE49-F238E27FC236}">
                <a16:creationId xmlns:a16="http://schemas.microsoft.com/office/drawing/2014/main" id="{C1259B02-DBD6-E187-DFA5-A3A34A9FBB30}"/>
              </a:ext>
            </a:extLst>
          </p:cNvPr>
          <p:cNvSpPr>
            <a:spLocks noGrp="1"/>
          </p:cNvSpPr>
          <p:nvPr>
            <p:ph sz="half" idx="2"/>
          </p:nvPr>
        </p:nvSpPr>
        <p:spPr>
          <a:xfrm>
            <a:off x="302420" y="1021457"/>
            <a:ext cx="8754032" cy="5573653"/>
          </a:xfrm>
        </p:spPr>
        <p:txBody>
          <a:bodyPr>
            <a:normAutofit lnSpcReduction="10000"/>
          </a:bodyPr>
          <a:lstStyle/>
          <a:p>
            <a:pPr marL="457200" lvl="1" indent="0">
              <a:buNone/>
            </a:pPr>
            <a:endParaRPr lang="en-US" sz="1600" dirty="0"/>
          </a:p>
          <a:p>
            <a:pPr marL="457200" lvl="1" indent="0" algn="just">
              <a:buNone/>
            </a:pPr>
            <a:r>
              <a:rPr lang="en-US" sz="1600" dirty="0">
                <a:latin typeface="Century Gothic" panose="020B0502020202020204" pitchFamily="34" charset="0"/>
              </a:rPr>
              <a:t>2.15 Proficiency in various digital marketing channels, such as search engine optimization (SEO), search engine marketing (SEM), social media marketing, email marketing, content marketing, and analytics.</a:t>
            </a:r>
          </a:p>
          <a:p>
            <a:pPr marL="457200" lvl="1" indent="0" algn="just">
              <a:buNone/>
            </a:pPr>
            <a:endParaRPr lang="en-US" sz="1600" dirty="0">
              <a:latin typeface="Century Gothic" panose="020B0502020202020204" pitchFamily="34" charset="0"/>
            </a:endParaRPr>
          </a:p>
          <a:p>
            <a:pPr marL="457200" lvl="1" indent="0" algn="just">
              <a:buNone/>
            </a:pPr>
            <a:r>
              <a:rPr lang="en-US" sz="1600" dirty="0">
                <a:latin typeface="Century Gothic" panose="020B0502020202020204" pitchFamily="34" charset="0"/>
              </a:rPr>
              <a:t>2.16 Develop high-quality and engaging content for various platforms, such as website copy, blog posts, social media content, videos, infographics, and whitepapers.</a:t>
            </a:r>
          </a:p>
          <a:p>
            <a:pPr marL="457200" lvl="1" indent="0" algn="just">
              <a:buNone/>
            </a:pPr>
            <a:endParaRPr lang="en-US" sz="1600" dirty="0">
              <a:latin typeface="Century Gothic" panose="020B0502020202020204" pitchFamily="34" charset="0"/>
            </a:endParaRPr>
          </a:p>
          <a:p>
            <a:pPr marL="457200" lvl="1" indent="0" algn="just">
              <a:buNone/>
            </a:pPr>
            <a:r>
              <a:rPr lang="en-US" sz="1600" dirty="0">
                <a:latin typeface="Century Gothic" panose="020B0502020202020204" pitchFamily="34" charset="0"/>
              </a:rPr>
              <a:t>2.17 Ability to measure and </a:t>
            </a:r>
            <a:r>
              <a:rPr lang="en-US" sz="1600" dirty="0" err="1">
                <a:latin typeface="Century Gothic" panose="020B0502020202020204" pitchFamily="34" charset="0"/>
              </a:rPr>
              <a:t>analyse</a:t>
            </a:r>
            <a:r>
              <a:rPr lang="en-US" sz="1600" dirty="0">
                <a:latin typeface="Century Gothic" panose="020B0502020202020204" pitchFamily="34" charset="0"/>
              </a:rPr>
              <a:t> marketing data, provide regular reports on key performance indicators (KPIs), and offer insights to optimize marketing strategies and campaigns</a:t>
            </a:r>
          </a:p>
          <a:p>
            <a:pPr marL="457200" lvl="1" indent="0" algn="just">
              <a:buNone/>
            </a:pPr>
            <a:endParaRPr lang="en-US" sz="1600" dirty="0">
              <a:latin typeface="Century Gothic" panose="020B0502020202020204" pitchFamily="34" charset="0"/>
            </a:endParaRPr>
          </a:p>
          <a:p>
            <a:pPr marL="457200" lvl="1" indent="0" algn="just">
              <a:buNone/>
            </a:pPr>
            <a:r>
              <a:rPr lang="en-US" sz="1600" dirty="0">
                <a:latin typeface="Century Gothic" panose="020B0502020202020204" pitchFamily="34" charset="0"/>
              </a:rPr>
              <a:t>2.18 Events management services and general events support as and when required.</a:t>
            </a:r>
          </a:p>
          <a:p>
            <a:pPr marL="457200" lvl="1" indent="0" algn="just">
              <a:buNone/>
            </a:pPr>
            <a:endParaRPr lang="en-US" sz="1600" dirty="0">
              <a:latin typeface="Century Gothic" panose="020B0502020202020204" pitchFamily="34" charset="0"/>
            </a:endParaRPr>
          </a:p>
          <a:p>
            <a:pPr marL="914400" lvl="2" indent="0" algn="just">
              <a:buNone/>
            </a:pPr>
            <a:r>
              <a:rPr lang="en-US" sz="1400" dirty="0">
                <a:latin typeface="Century Gothic" panose="020B0502020202020204" pitchFamily="34" charset="0"/>
              </a:rPr>
              <a:t>2.18.1 Event management services will include safety management, concept development for events with a minimum amount of 150 guests, securing of the required audio-visual equipment, video recording, editing and final mix, stage design and production, décor, artists and master of ceremonies bookings, securing and booking of translation services and sign language interpreters and catering services.</a:t>
            </a:r>
          </a:p>
          <a:p>
            <a:pPr marL="457200" lvl="1" indent="0" algn="just">
              <a:buNone/>
            </a:pPr>
            <a:endParaRPr lang="en-US" sz="1400" dirty="0">
              <a:latin typeface="Century Gothic" panose="020B0502020202020204" pitchFamily="34" charset="0"/>
            </a:endParaRPr>
          </a:p>
          <a:p>
            <a:pPr marL="914400" lvl="2" indent="0" algn="just">
              <a:buNone/>
            </a:pPr>
            <a:r>
              <a:rPr lang="en-US" sz="1400" dirty="0">
                <a:latin typeface="Century Gothic" panose="020B0502020202020204" pitchFamily="34" charset="0"/>
              </a:rPr>
              <a:t>2.18.2 Examples of the events referred to include Team Alignment Conference, Youth Month events, South African Youth Awards, etc.</a:t>
            </a:r>
          </a:p>
          <a:p>
            <a:pPr marL="457200" lvl="1" indent="0">
              <a:buNone/>
            </a:pPr>
            <a:endParaRPr lang="en-ZA" sz="1600" dirty="0"/>
          </a:p>
        </p:txBody>
      </p:sp>
    </p:spTree>
    <p:extLst>
      <p:ext uri="{BB962C8B-B14F-4D97-AF65-F5344CB8AC3E}">
        <p14:creationId xmlns:p14="http://schemas.microsoft.com/office/powerpoint/2010/main" val="3445802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2B07B830-2567-8A45-A487-2CE87D3437E0}"/>
              </a:ext>
            </a:extLst>
          </p:cNvPr>
          <p:cNvPicPr>
            <a:picLocks noChangeAspect="1"/>
          </p:cNvPicPr>
          <p:nvPr/>
        </p:nvPicPr>
        <p:blipFill>
          <a:blip r:embed="rId3"/>
          <a:stretch>
            <a:fillRect/>
          </a:stretch>
        </p:blipFill>
        <p:spPr>
          <a:xfrm>
            <a:off x="8280169" y="6138152"/>
            <a:ext cx="776282" cy="576519"/>
          </a:xfrm>
          <a:prstGeom prst="rect">
            <a:avLst/>
          </a:prstGeom>
        </p:spPr>
      </p:pic>
      <p:sp>
        <p:nvSpPr>
          <p:cNvPr id="2" name="Title 1">
            <a:extLst>
              <a:ext uri="{FF2B5EF4-FFF2-40B4-BE49-F238E27FC236}">
                <a16:creationId xmlns:a16="http://schemas.microsoft.com/office/drawing/2014/main" id="{A67ABE39-409C-435E-2D45-9D0E3D2005F8}"/>
              </a:ext>
            </a:extLst>
          </p:cNvPr>
          <p:cNvSpPr>
            <a:spLocks noGrp="1"/>
          </p:cNvSpPr>
          <p:nvPr>
            <p:ph type="title"/>
          </p:nvPr>
        </p:nvSpPr>
        <p:spPr>
          <a:xfrm>
            <a:off x="571501" y="366727"/>
            <a:ext cx="6846569" cy="627683"/>
          </a:xfrm>
        </p:spPr>
        <p:txBody>
          <a:bodyPr>
            <a:normAutofit/>
          </a:bodyPr>
          <a:lstStyle/>
          <a:p>
            <a:pPr algn="ctr"/>
            <a:r>
              <a:rPr kumimoji="0" lang="en-US" sz="2000" b="1"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TERMS OF REFERENCE</a:t>
            </a:r>
            <a:endParaRPr lang="en-ZA" sz="4000" b="1" dirty="0">
              <a:latin typeface="Century Gothic" panose="020B0502020202020204" pitchFamily="34" charset="0"/>
            </a:endParaRPr>
          </a:p>
        </p:txBody>
      </p:sp>
      <p:sp>
        <p:nvSpPr>
          <p:cNvPr id="4" name="Content Placeholder 3">
            <a:extLst>
              <a:ext uri="{FF2B5EF4-FFF2-40B4-BE49-F238E27FC236}">
                <a16:creationId xmlns:a16="http://schemas.microsoft.com/office/drawing/2014/main" id="{C1259B02-DBD6-E187-DFA5-A3A34A9FBB30}"/>
              </a:ext>
            </a:extLst>
          </p:cNvPr>
          <p:cNvSpPr>
            <a:spLocks noGrp="1"/>
          </p:cNvSpPr>
          <p:nvPr>
            <p:ph sz="half" idx="2"/>
          </p:nvPr>
        </p:nvSpPr>
        <p:spPr>
          <a:xfrm>
            <a:off x="302420" y="1021457"/>
            <a:ext cx="8754032" cy="5573653"/>
          </a:xfrm>
        </p:spPr>
        <p:txBody>
          <a:bodyPr>
            <a:normAutofit/>
          </a:bodyPr>
          <a:lstStyle/>
          <a:p>
            <a:pPr marL="457200" lvl="1" indent="0">
              <a:buNone/>
            </a:pPr>
            <a:r>
              <a:rPr lang="en-US" sz="1600" dirty="0">
                <a:latin typeface="Century Gothic" panose="020B0502020202020204" pitchFamily="34" charset="0"/>
              </a:rPr>
              <a:t>2.19 Assist in promoting and marketing key </a:t>
            </a:r>
            <a:r>
              <a:rPr lang="en-US" sz="1600" dirty="0" err="1">
                <a:latin typeface="Century Gothic" panose="020B0502020202020204" pitchFamily="34" charset="0"/>
              </a:rPr>
              <a:t>programmes</a:t>
            </a:r>
            <a:r>
              <a:rPr lang="en-US" sz="1600" dirty="0">
                <a:latin typeface="Century Gothic" panose="020B0502020202020204" pitchFamily="34" charset="0"/>
              </a:rPr>
              <a:t> of the NYDA.</a:t>
            </a:r>
          </a:p>
          <a:p>
            <a:pPr marL="457200" lvl="1" indent="0">
              <a:buNone/>
            </a:pPr>
            <a:endParaRPr lang="en-US" sz="1600" dirty="0">
              <a:latin typeface="Century Gothic" panose="020B0502020202020204" pitchFamily="34" charset="0"/>
            </a:endParaRPr>
          </a:p>
          <a:p>
            <a:pPr marL="457200" lvl="1" indent="0">
              <a:buNone/>
            </a:pPr>
            <a:r>
              <a:rPr lang="en-US" sz="1600" dirty="0">
                <a:latin typeface="Century Gothic" panose="020B0502020202020204" pitchFamily="34" charset="0"/>
              </a:rPr>
              <a:t>2.20 Perform other support in all areas of integrated communications and media services as requested.</a:t>
            </a:r>
          </a:p>
          <a:p>
            <a:pPr marL="457200" lvl="1" indent="0">
              <a:buNone/>
            </a:pPr>
            <a:endParaRPr lang="en-US" sz="1600" dirty="0">
              <a:latin typeface="Century Gothic" panose="020B0502020202020204" pitchFamily="34" charset="0"/>
            </a:endParaRPr>
          </a:p>
          <a:p>
            <a:pPr marL="457200" lvl="1" indent="0">
              <a:buNone/>
            </a:pPr>
            <a:r>
              <a:rPr lang="en-US" sz="1600" dirty="0">
                <a:latin typeface="Century Gothic" panose="020B0502020202020204" pitchFamily="34" charset="0"/>
              </a:rPr>
              <a:t>2.21 Support in coordinating stakeholder roadshows and other stakeholder </a:t>
            </a:r>
            <a:r>
              <a:rPr lang="en-US" sz="1600" dirty="0" err="1">
                <a:latin typeface="Century Gothic" panose="020B0502020202020204" pitchFamily="34" charset="0"/>
              </a:rPr>
              <a:t>programmes</a:t>
            </a:r>
            <a:r>
              <a:rPr lang="en-US" sz="1600" dirty="0">
                <a:latin typeface="Century Gothic" panose="020B0502020202020204" pitchFamily="34" charset="0"/>
              </a:rPr>
              <a:t> for the NYDA.</a:t>
            </a:r>
            <a:endParaRPr lang="en-ZA" sz="1600" dirty="0">
              <a:latin typeface="Century Gothic" panose="020B0502020202020204" pitchFamily="34" charset="0"/>
            </a:endParaRPr>
          </a:p>
        </p:txBody>
      </p:sp>
    </p:spTree>
    <p:extLst>
      <p:ext uri="{BB962C8B-B14F-4D97-AF65-F5344CB8AC3E}">
        <p14:creationId xmlns:p14="http://schemas.microsoft.com/office/powerpoint/2010/main" val="254320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2B07B830-2567-8A45-A487-2CE87D3437E0}"/>
              </a:ext>
            </a:extLst>
          </p:cNvPr>
          <p:cNvPicPr>
            <a:picLocks noChangeAspect="1"/>
          </p:cNvPicPr>
          <p:nvPr/>
        </p:nvPicPr>
        <p:blipFill>
          <a:blip r:embed="rId3"/>
          <a:stretch>
            <a:fillRect/>
          </a:stretch>
        </p:blipFill>
        <p:spPr>
          <a:xfrm>
            <a:off x="8280169" y="6138152"/>
            <a:ext cx="776282" cy="576519"/>
          </a:xfrm>
          <a:prstGeom prst="rect">
            <a:avLst/>
          </a:prstGeom>
        </p:spPr>
      </p:pic>
      <p:sp>
        <p:nvSpPr>
          <p:cNvPr id="2" name="Title 1">
            <a:extLst>
              <a:ext uri="{FF2B5EF4-FFF2-40B4-BE49-F238E27FC236}">
                <a16:creationId xmlns:a16="http://schemas.microsoft.com/office/drawing/2014/main" id="{A67ABE39-409C-435E-2D45-9D0E3D2005F8}"/>
              </a:ext>
            </a:extLst>
          </p:cNvPr>
          <p:cNvSpPr>
            <a:spLocks noGrp="1"/>
          </p:cNvSpPr>
          <p:nvPr>
            <p:ph type="title"/>
          </p:nvPr>
        </p:nvSpPr>
        <p:spPr>
          <a:xfrm>
            <a:off x="571501" y="366727"/>
            <a:ext cx="6846569" cy="627683"/>
          </a:xfrm>
        </p:spPr>
        <p:txBody>
          <a:bodyPr>
            <a:noAutofit/>
          </a:bodyPr>
          <a:lstStyle/>
          <a:p>
            <a:pPr algn="ct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2</a:t>
            </a:r>
            <a:r>
              <a:rPr kumimoji="0" lang="en-US" sz="2000" b="1" i="0"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rPr>
              <a:t>OBJECTIVES, CONDITIONS AND REQUIREMENTS </a:t>
            </a: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OF THE TENDER PROCEDURE</a:t>
            </a:r>
            <a:endParaRPr lang="en-ZA" sz="2000" b="1" dirty="0"/>
          </a:p>
        </p:txBody>
      </p:sp>
      <p:sp>
        <p:nvSpPr>
          <p:cNvPr id="4" name="Content Placeholder 3">
            <a:extLst>
              <a:ext uri="{FF2B5EF4-FFF2-40B4-BE49-F238E27FC236}">
                <a16:creationId xmlns:a16="http://schemas.microsoft.com/office/drawing/2014/main" id="{93B1D329-5C1E-B19D-F126-96C2C916C982}"/>
              </a:ext>
            </a:extLst>
          </p:cNvPr>
          <p:cNvSpPr>
            <a:spLocks noGrp="1"/>
          </p:cNvSpPr>
          <p:nvPr>
            <p:ph sz="half" idx="2"/>
          </p:nvPr>
        </p:nvSpPr>
        <p:spPr>
          <a:xfrm>
            <a:off x="629842" y="1497330"/>
            <a:ext cx="8056958" cy="4692333"/>
          </a:xfrm>
        </p:spPr>
        <p:txBody>
          <a:bodyPr>
            <a:normAutofit/>
          </a:bodyPr>
          <a:lstStyle/>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All participating bidders must indicate their company name and company representative in Teams chat with contact details (email &amp; number) </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endParaRP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Bidders are reminded: Telephonic request for clarification will not be accepted. Any clarification required by a bidder regarding the meaning and interpretation of the Terms of Reference or any aspect concerning the bid must be requested in writing via email from SCM (</a:t>
            </a: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hlinkClick r:id="rId4"/>
              </a:rPr>
              <a:t>tenders@nyda.gov.za</a:t>
            </a: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endParaRP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Written questions of clarification must be sent on or before </a:t>
            </a:r>
            <a:r>
              <a:rPr lang="en-ZA" sz="1600" dirty="0">
                <a:solidFill>
                  <a:srgbClr val="FF0000"/>
                </a:solidFill>
                <a:latin typeface="Century Gothic" panose="020B0502020202020204" pitchFamily="34" charset="0"/>
                <a:cs typeface="Arial" panose="020B0604020202020204" pitchFamily="34" charset="0"/>
              </a:rPr>
              <a:t>23</a:t>
            </a:r>
            <a:r>
              <a:rPr lang="en-ZA" sz="1600" baseline="30000" dirty="0">
                <a:solidFill>
                  <a:srgbClr val="FF0000"/>
                </a:solidFill>
                <a:latin typeface="Century Gothic" panose="020B0502020202020204" pitchFamily="34" charset="0"/>
                <a:cs typeface="Arial" panose="020B0604020202020204" pitchFamily="34" charset="0"/>
              </a:rPr>
              <a:t>rd</a:t>
            </a:r>
            <a:r>
              <a:rPr lang="en-ZA" sz="1600" dirty="0">
                <a:solidFill>
                  <a:srgbClr val="FF0000"/>
                </a:solidFill>
                <a:latin typeface="Century Gothic" panose="020B0502020202020204" pitchFamily="34" charset="0"/>
                <a:cs typeface="Arial" panose="020B0604020202020204" pitchFamily="34" charset="0"/>
              </a:rPr>
              <a:t> </a:t>
            </a:r>
            <a:r>
              <a:rPr lang="en-US" sz="1600" dirty="0">
                <a:solidFill>
                  <a:srgbClr val="FF0000"/>
                </a:solidFill>
                <a:latin typeface="Century Gothic" panose="020B0502020202020204" pitchFamily="34" charset="0"/>
                <a:cs typeface="Arial" panose="020B0604020202020204" pitchFamily="34" charset="0"/>
              </a:rPr>
              <a:t>January</a:t>
            </a:r>
            <a:r>
              <a:rPr kumimoji="0" lang="en-US" sz="1600" b="0" i="0" u="none" strike="noStrike" kern="1200" cap="none" spc="0" normalizeH="0" baseline="0" noProof="0" dirty="0">
                <a:ln>
                  <a:noFill/>
                </a:ln>
                <a:solidFill>
                  <a:srgbClr val="FF0000"/>
                </a:solidFill>
                <a:effectLst/>
                <a:uLnTx/>
                <a:uFillTx/>
                <a:latin typeface="Century Gothic" panose="020B0502020202020204" pitchFamily="34" charset="0"/>
                <a:cs typeface="Arial" panose="020B0604020202020204" pitchFamily="34" charset="0"/>
              </a:rPr>
              <a:t> 2024 </a:t>
            </a: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at </a:t>
            </a:r>
            <a:r>
              <a:rPr kumimoji="0" lang="en-US" sz="1600" b="0" i="0" u="none" strike="noStrike" kern="1200" cap="none" spc="0" normalizeH="0" baseline="0" noProof="0" dirty="0">
                <a:ln>
                  <a:noFill/>
                </a:ln>
                <a:solidFill>
                  <a:srgbClr val="FF0000"/>
                </a:solidFill>
                <a:effectLst/>
                <a:uLnTx/>
                <a:uFillTx/>
                <a:latin typeface="Century Gothic" panose="020B0502020202020204" pitchFamily="34" charset="0"/>
                <a:cs typeface="Arial" panose="020B0604020202020204" pitchFamily="34" charset="0"/>
              </a:rPr>
              <a:t>12h00</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endParaRP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A reply to all questions and answers is intended to be sent by email to all prospective bidders as follows:</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endParaRP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Date: </a:t>
            </a:r>
            <a:r>
              <a:rPr lang="en-US" sz="1600" dirty="0">
                <a:solidFill>
                  <a:srgbClr val="FF0000"/>
                </a:solidFill>
                <a:latin typeface="Century Gothic" panose="020B0502020202020204" pitchFamily="34" charset="0"/>
                <a:cs typeface="Arial" panose="020B0604020202020204" pitchFamily="34" charset="0"/>
              </a:rPr>
              <a:t>29</a:t>
            </a:r>
            <a:r>
              <a:rPr lang="en-US" sz="1600" baseline="30000" dirty="0">
                <a:solidFill>
                  <a:srgbClr val="FF0000"/>
                </a:solidFill>
                <a:latin typeface="Century Gothic" panose="020B0502020202020204" pitchFamily="34" charset="0"/>
                <a:cs typeface="Arial" panose="020B0604020202020204" pitchFamily="34" charset="0"/>
              </a:rPr>
              <a:t>th</a:t>
            </a:r>
            <a:r>
              <a:rPr lang="en-US" sz="1600" dirty="0">
                <a:solidFill>
                  <a:srgbClr val="FF0000"/>
                </a:solidFill>
                <a:latin typeface="Century Gothic" panose="020B0502020202020204" pitchFamily="34" charset="0"/>
                <a:cs typeface="Arial" panose="020B0604020202020204" pitchFamily="34" charset="0"/>
              </a:rPr>
              <a:t> </a:t>
            </a:r>
            <a:r>
              <a:rPr kumimoji="0" lang="en-ZA" altLang="en-US" sz="1600" b="0" i="0" u="none" strike="noStrike" kern="1200" cap="none" spc="0" normalizeH="0" baseline="0" noProof="0" dirty="0">
                <a:ln>
                  <a:noFill/>
                </a:ln>
                <a:solidFill>
                  <a:srgbClr val="FF0000"/>
                </a:solidFill>
                <a:effectLst/>
                <a:uLnTx/>
                <a:uFillTx/>
                <a:latin typeface="Century Gothic" panose="020B0502020202020204" pitchFamily="34" charset="0"/>
                <a:cs typeface="Arial" panose="020B0604020202020204" pitchFamily="34" charset="0"/>
              </a:rPr>
              <a:t> January</a:t>
            </a:r>
            <a:r>
              <a:rPr kumimoji="0" lang="en-US" sz="1600" b="0" i="0" u="none" strike="noStrike" kern="1200" cap="none" spc="0" normalizeH="0" baseline="0" noProof="0" dirty="0">
                <a:ln>
                  <a:noFill/>
                </a:ln>
                <a:solidFill>
                  <a:srgbClr val="FF0000"/>
                </a:solidFill>
                <a:effectLst/>
                <a:uLnTx/>
                <a:uFillTx/>
                <a:latin typeface="Century Gothic" panose="020B0502020202020204" pitchFamily="34" charset="0"/>
                <a:cs typeface="Arial" panose="020B0604020202020204" pitchFamily="34" charset="0"/>
              </a:rPr>
              <a:t> 2024</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FF0000"/>
              </a:solidFill>
              <a:effectLst/>
              <a:uLnTx/>
              <a:uFillTx/>
              <a:latin typeface="Century Gothic" panose="020B0502020202020204" pitchFamily="34" charset="0"/>
              <a:cs typeface="Arial" panose="020B0604020202020204" pitchFamily="34" charset="0"/>
            </a:endParaRP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The bid number (RFP</a:t>
            </a:r>
            <a:r>
              <a:rPr kumimoji="0" lang="en-ZA" altLang="en-US" sz="16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-Number)</a:t>
            </a: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 should always be quoted in all correspondence</a:t>
            </a:r>
            <a:endParaRPr lang="en-ZA" sz="1600" dirty="0">
              <a:latin typeface="Century Gothic" panose="020B0502020202020204" pitchFamily="34" charset="0"/>
            </a:endParaRPr>
          </a:p>
        </p:txBody>
      </p:sp>
    </p:spTree>
    <p:extLst>
      <p:ext uri="{BB962C8B-B14F-4D97-AF65-F5344CB8AC3E}">
        <p14:creationId xmlns:p14="http://schemas.microsoft.com/office/powerpoint/2010/main" val="516753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2B07B830-2567-8A45-A487-2CE87D3437E0}"/>
              </a:ext>
            </a:extLst>
          </p:cNvPr>
          <p:cNvPicPr>
            <a:picLocks noChangeAspect="1"/>
          </p:cNvPicPr>
          <p:nvPr/>
        </p:nvPicPr>
        <p:blipFill>
          <a:blip r:embed="rId3"/>
          <a:stretch>
            <a:fillRect/>
          </a:stretch>
        </p:blipFill>
        <p:spPr>
          <a:xfrm>
            <a:off x="8280169" y="6138152"/>
            <a:ext cx="776282" cy="576519"/>
          </a:xfrm>
          <a:prstGeom prst="rect">
            <a:avLst/>
          </a:prstGeom>
        </p:spPr>
      </p:pic>
      <p:sp>
        <p:nvSpPr>
          <p:cNvPr id="2" name="Title 1">
            <a:extLst>
              <a:ext uri="{FF2B5EF4-FFF2-40B4-BE49-F238E27FC236}">
                <a16:creationId xmlns:a16="http://schemas.microsoft.com/office/drawing/2014/main" id="{A67ABE39-409C-435E-2D45-9D0E3D2005F8}"/>
              </a:ext>
            </a:extLst>
          </p:cNvPr>
          <p:cNvSpPr>
            <a:spLocks noGrp="1"/>
          </p:cNvSpPr>
          <p:nvPr>
            <p:ph type="title"/>
          </p:nvPr>
        </p:nvSpPr>
        <p:spPr>
          <a:xfrm>
            <a:off x="571501" y="366727"/>
            <a:ext cx="6846569" cy="627683"/>
          </a:xfrm>
        </p:spPr>
        <p:txBody>
          <a:bodyPr>
            <a:noAutofit/>
          </a:bodyPr>
          <a:lstStyle/>
          <a:p>
            <a:pPr algn="ct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2</a:t>
            </a:r>
            <a:r>
              <a:rPr kumimoji="0" lang="en-US" sz="2000" b="1"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OBJECTIVES, CONDITIONS AND REQUIREMENTS </a:t>
            </a: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OF THE TENDER PROCEDURE</a:t>
            </a:r>
            <a:endParaRPr lang="en-ZA" sz="2000" b="1" dirty="0"/>
          </a:p>
        </p:txBody>
      </p:sp>
      <p:sp>
        <p:nvSpPr>
          <p:cNvPr id="4" name="Content Placeholder 3">
            <a:extLst>
              <a:ext uri="{FF2B5EF4-FFF2-40B4-BE49-F238E27FC236}">
                <a16:creationId xmlns:a16="http://schemas.microsoft.com/office/drawing/2014/main" id="{93B1D329-5C1E-B19D-F126-96C2C916C982}"/>
              </a:ext>
            </a:extLst>
          </p:cNvPr>
          <p:cNvSpPr>
            <a:spLocks noGrp="1"/>
          </p:cNvSpPr>
          <p:nvPr>
            <p:ph sz="half" idx="2"/>
          </p:nvPr>
        </p:nvSpPr>
        <p:spPr>
          <a:xfrm>
            <a:off x="629842" y="994410"/>
            <a:ext cx="8056958" cy="5195253"/>
          </a:xfrm>
        </p:spPr>
        <p:txBody>
          <a:bodyPr>
            <a:normAutofit/>
          </a:bodyPr>
          <a:lstStyle/>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A submission of </a:t>
            </a:r>
            <a:r>
              <a:rPr kumimoji="0" lang="en-US" sz="1500" b="1"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one original hardcopy version </a:t>
            </a:r>
            <a:r>
              <a:rPr kumimoji="0" lang="en-US" sz="15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must be the original submission, clearly marked </a:t>
            </a:r>
            <a:r>
              <a:rPr kumimoji="0" lang="en-US" sz="1500" b="1"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"Original" </a:t>
            </a:r>
            <a:r>
              <a:rPr kumimoji="0" lang="en-US" sz="15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and a softcopy/electronic version in PDF-Format digital copied versions of the original (Flash-drive/USB/Memory Stick)</a:t>
            </a:r>
          </a:p>
          <a:p>
            <a:pPr marL="0" marR="0" lvl="0" indent="0" algn="just" defTabSz="457200" rtl="0" eaLnBrk="1" fontAlgn="auto" latinLnBrk="0" hangingPunct="1">
              <a:lnSpc>
                <a:spcPct val="100000"/>
              </a:lnSpc>
              <a:spcBef>
                <a:spcPts val="0"/>
              </a:spcBef>
              <a:spcAft>
                <a:spcPts val="0"/>
              </a:spcAft>
              <a:buClrTx/>
              <a:buSzTx/>
              <a:buNone/>
              <a:tabLst/>
              <a:defRPr/>
            </a:pPr>
            <a:endParaRPr kumimoji="0" lang="en-US" sz="15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endParaRP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The original and a copy must contain the same information and must be clearly marked and professionally presented.</a:t>
            </a:r>
          </a:p>
          <a:p>
            <a:pPr marL="0" marR="0" lvl="0" indent="0" algn="just" defTabSz="457200" rtl="0" eaLnBrk="1" fontAlgn="auto" latinLnBrk="0" hangingPunct="1">
              <a:lnSpc>
                <a:spcPct val="100000"/>
              </a:lnSpc>
              <a:spcBef>
                <a:spcPts val="0"/>
              </a:spcBef>
              <a:spcAft>
                <a:spcPts val="0"/>
              </a:spcAft>
              <a:buClrTx/>
              <a:buSzTx/>
              <a:buNone/>
              <a:tabLst/>
              <a:defRPr/>
            </a:pPr>
            <a:endParaRPr kumimoji="0" lang="en-US" sz="15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endParaRP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Bids should be submitted in a sealed envelope, marked </a:t>
            </a:r>
            <a:r>
              <a:rPr kumimoji="0" lang="en-US" sz="1500" b="0" i="0" u="none" strike="noStrike" kern="1200" cap="none" spc="0" normalizeH="0" baseline="0" noProof="0" dirty="0" err="1">
                <a:ln>
                  <a:noFill/>
                </a:ln>
                <a:solidFill>
                  <a:prstClr val="black"/>
                </a:solidFill>
                <a:effectLst/>
                <a:uLnTx/>
                <a:uFillTx/>
                <a:latin typeface="Century Gothic" panose="020B0502020202020204" pitchFamily="34" charset="0"/>
                <a:cs typeface="Arial" panose="020B0604020202020204" pitchFamily="34" charset="0"/>
              </a:rPr>
              <a:t>with:Bid</a:t>
            </a:r>
            <a:r>
              <a:rPr kumimoji="0" lang="en-US" sz="15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 number: </a:t>
            </a:r>
            <a:r>
              <a:rPr lang="en-ZA" sz="1500" b="1" dirty="0">
                <a:effectLst/>
                <a:latin typeface="Century Gothic" panose="020B0502020202020204" pitchFamily="34" charset="0"/>
                <a:ea typeface="Times New Roman" panose="02020603050405020304" pitchFamily="18" charset="0"/>
                <a:cs typeface="Calibri" panose="020F0502020204030204" pitchFamily="34" charset="0"/>
              </a:rPr>
              <a:t>RFP2023/23/NYDA</a:t>
            </a:r>
            <a:endParaRPr kumimoji="0" lang="en-US" sz="15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endParaRPr>
          </a:p>
          <a:p>
            <a:pPr algn="just"/>
            <a:r>
              <a:rPr kumimoji="0" lang="en-US" sz="15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Bid Description: </a:t>
            </a:r>
            <a:r>
              <a:rPr lang="en-ZA" sz="1500" b="1" dirty="0">
                <a:effectLst/>
                <a:latin typeface="Century Gothic" panose="020B0502020202020204" pitchFamily="34" charset="0"/>
                <a:ea typeface="Times New Roman" panose="02020603050405020304" pitchFamily="18" charset="0"/>
                <a:cs typeface="Calibri" panose="020F0502020204030204" pitchFamily="34" charset="0"/>
              </a:rPr>
              <a:t>THE APPOINTMENT OF A PANEL OF SIX (6)  SERVICE PROVIDERS FOR INTERGRATED MARKETING AND COMMUNICATION FOR A PERIOD OF 3 YEARS </a:t>
            </a:r>
          </a:p>
          <a:p>
            <a:pPr marL="0" indent="0" algn="just">
              <a:buNone/>
            </a:pPr>
            <a:endParaRPr lang="en-ZA" sz="1500" dirty="0">
              <a:effectLst/>
              <a:latin typeface="Times New Roman" panose="02020603050405020304" pitchFamily="18" charset="0"/>
              <a:ea typeface="Times New Roman" panose="02020603050405020304" pitchFamily="18" charset="0"/>
            </a:endParaRP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The name and address of the bidder</a:t>
            </a:r>
          </a:p>
          <a:p>
            <a:pPr marL="0" marR="0" lvl="0" indent="0" algn="just" defTabSz="457200" rtl="0" eaLnBrk="1" fontAlgn="auto" latinLnBrk="0" hangingPunct="1">
              <a:lnSpc>
                <a:spcPct val="100000"/>
              </a:lnSpc>
              <a:spcBef>
                <a:spcPts val="0"/>
              </a:spcBef>
              <a:spcAft>
                <a:spcPts val="0"/>
              </a:spcAft>
              <a:buClrTx/>
              <a:buSzTx/>
              <a:buNone/>
              <a:tabLst/>
              <a:defRPr/>
            </a:pPr>
            <a:endParaRPr kumimoji="0" lang="en-US" sz="15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endParaRP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Bids must be submitted on or before </a:t>
            </a:r>
            <a:r>
              <a:rPr kumimoji="0" lang="en-US" sz="1500" b="1" i="0" u="none" strike="noStrike" kern="1200" cap="none" spc="0" normalizeH="0" baseline="0" noProof="0" dirty="0">
                <a:ln>
                  <a:noFill/>
                </a:ln>
                <a:solidFill>
                  <a:srgbClr val="FF0000"/>
                </a:solidFill>
                <a:effectLst/>
                <a:uLnTx/>
                <a:uFillTx/>
                <a:latin typeface="Century Gothic" panose="020B0502020202020204" pitchFamily="34" charset="0"/>
                <a:cs typeface="Arial" panose="020B0604020202020204" pitchFamily="34" charset="0"/>
              </a:rPr>
              <a:t>1</a:t>
            </a:r>
            <a:r>
              <a:rPr kumimoji="0" lang="en-ZA" altLang="en-US" sz="1500" b="1" i="0" u="none" strike="noStrike" kern="1200" cap="none" spc="0" normalizeH="0" baseline="0" noProof="0" dirty="0">
                <a:ln>
                  <a:noFill/>
                </a:ln>
                <a:solidFill>
                  <a:srgbClr val="FF0000"/>
                </a:solidFill>
                <a:effectLst/>
                <a:uLnTx/>
                <a:uFillTx/>
                <a:latin typeface="Century Gothic" panose="020B0502020202020204" pitchFamily="34" charset="0"/>
                <a:cs typeface="Arial" panose="020B0604020202020204" pitchFamily="34" charset="0"/>
              </a:rPr>
              <a:t>1am on</a:t>
            </a:r>
            <a:r>
              <a:rPr kumimoji="0" lang="en-US" sz="1500" b="1" i="0" u="none" strike="noStrike" kern="1200" cap="none" spc="0" normalizeH="0" baseline="0" noProof="0" dirty="0">
                <a:ln>
                  <a:noFill/>
                </a:ln>
                <a:solidFill>
                  <a:srgbClr val="FF0000"/>
                </a:solidFill>
                <a:effectLst/>
                <a:uLnTx/>
                <a:uFillTx/>
                <a:latin typeface="Century Gothic" panose="020B0502020202020204" pitchFamily="34" charset="0"/>
                <a:cs typeface="Arial" panose="020B0604020202020204" pitchFamily="34" charset="0"/>
              </a:rPr>
              <a:t> </a:t>
            </a:r>
            <a:r>
              <a:rPr lang="en-ZA" sz="1500" b="1" dirty="0">
                <a:solidFill>
                  <a:srgbClr val="FF0000"/>
                </a:solidFill>
                <a:latin typeface="Century Gothic" panose="020B0502020202020204" pitchFamily="34" charset="0"/>
                <a:cs typeface="Arial" panose="020B0604020202020204" pitchFamily="34" charset="0"/>
              </a:rPr>
              <a:t>08</a:t>
            </a:r>
            <a:r>
              <a:rPr lang="en-ZA" sz="1500" b="1" baseline="30000" dirty="0">
                <a:solidFill>
                  <a:srgbClr val="FF0000"/>
                </a:solidFill>
                <a:latin typeface="Century Gothic" panose="020B0502020202020204" pitchFamily="34" charset="0"/>
                <a:cs typeface="Arial" panose="020B0604020202020204" pitchFamily="34" charset="0"/>
              </a:rPr>
              <a:t>th</a:t>
            </a:r>
            <a:r>
              <a:rPr lang="en-ZA" sz="1500" b="1" dirty="0">
                <a:solidFill>
                  <a:srgbClr val="FF0000"/>
                </a:solidFill>
                <a:latin typeface="Century Gothic" panose="020B0502020202020204" pitchFamily="34" charset="0"/>
                <a:cs typeface="Arial" panose="020B0604020202020204" pitchFamily="34" charset="0"/>
              </a:rPr>
              <a:t> February </a:t>
            </a:r>
            <a:r>
              <a:rPr kumimoji="0" lang="en-US" sz="1500" b="1" i="0" u="none" strike="noStrike" kern="1200" cap="none" spc="0" normalizeH="0" baseline="0" noProof="0" dirty="0">
                <a:ln>
                  <a:noFill/>
                </a:ln>
                <a:solidFill>
                  <a:srgbClr val="FF0000"/>
                </a:solidFill>
                <a:effectLst/>
                <a:uLnTx/>
                <a:uFillTx/>
                <a:latin typeface="Century Gothic" panose="020B0502020202020204" pitchFamily="34" charset="0"/>
                <a:cs typeface="Arial" panose="020B0604020202020204" pitchFamily="34" charset="0"/>
              </a:rPr>
              <a:t>2024</a:t>
            </a:r>
            <a:r>
              <a:rPr kumimoji="0" lang="en-US" sz="15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a:t>
            </a:r>
          </a:p>
          <a:p>
            <a:pPr marL="0" marR="0" lvl="0" indent="0" algn="just" defTabSz="457200" rtl="0" eaLnBrk="1" fontAlgn="auto" latinLnBrk="0" hangingPunct="1">
              <a:lnSpc>
                <a:spcPct val="100000"/>
              </a:lnSpc>
              <a:spcBef>
                <a:spcPts val="0"/>
              </a:spcBef>
              <a:spcAft>
                <a:spcPts val="0"/>
              </a:spcAft>
              <a:buClrTx/>
              <a:buSzTx/>
              <a:buNone/>
              <a:tabLst/>
              <a:defRPr/>
            </a:pPr>
            <a:endParaRPr kumimoji="0" lang="en-US" sz="15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endParaRP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Bids which are submitted after the closing date and time  will not be accepted.</a:t>
            </a:r>
          </a:p>
          <a:p>
            <a:pPr marL="0" marR="0" lvl="0" indent="0" algn="just" defTabSz="457200" rtl="0" eaLnBrk="1" fontAlgn="auto" latinLnBrk="0" hangingPunct="1">
              <a:lnSpc>
                <a:spcPct val="100000"/>
              </a:lnSpc>
              <a:spcBef>
                <a:spcPts val="0"/>
              </a:spcBef>
              <a:spcAft>
                <a:spcPts val="0"/>
              </a:spcAft>
              <a:buClrTx/>
              <a:buSzTx/>
              <a:buNone/>
              <a:tabLst/>
              <a:defRPr/>
            </a:pPr>
            <a:endParaRPr kumimoji="0" lang="en-US" sz="1500" b="1"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endParaRP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Bidder’s representative are encouraged to share the information with the person who will be compiling the bid document to ensure that the requirements of the tender are understood.</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sz="1600" dirty="0"/>
          </a:p>
        </p:txBody>
      </p:sp>
    </p:spTree>
    <p:extLst>
      <p:ext uri="{BB962C8B-B14F-4D97-AF65-F5344CB8AC3E}">
        <p14:creationId xmlns:p14="http://schemas.microsoft.com/office/powerpoint/2010/main" val="4087996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2B07B830-2567-8A45-A487-2CE87D3437E0}"/>
              </a:ext>
            </a:extLst>
          </p:cNvPr>
          <p:cNvPicPr>
            <a:picLocks noChangeAspect="1"/>
          </p:cNvPicPr>
          <p:nvPr/>
        </p:nvPicPr>
        <p:blipFill>
          <a:blip r:embed="rId3"/>
          <a:stretch>
            <a:fillRect/>
          </a:stretch>
        </p:blipFill>
        <p:spPr>
          <a:xfrm>
            <a:off x="8280169" y="6138152"/>
            <a:ext cx="776282" cy="576519"/>
          </a:xfrm>
          <a:prstGeom prst="rect">
            <a:avLst/>
          </a:prstGeom>
        </p:spPr>
      </p:pic>
      <p:sp>
        <p:nvSpPr>
          <p:cNvPr id="2" name="Title 1">
            <a:extLst>
              <a:ext uri="{FF2B5EF4-FFF2-40B4-BE49-F238E27FC236}">
                <a16:creationId xmlns:a16="http://schemas.microsoft.com/office/drawing/2014/main" id="{A67ABE39-409C-435E-2D45-9D0E3D2005F8}"/>
              </a:ext>
            </a:extLst>
          </p:cNvPr>
          <p:cNvSpPr>
            <a:spLocks noGrp="1"/>
          </p:cNvSpPr>
          <p:nvPr>
            <p:ph type="title"/>
          </p:nvPr>
        </p:nvSpPr>
        <p:spPr>
          <a:xfrm>
            <a:off x="571501" y="366727"/>
            <a:ext cx="6846569" cy="627683"/>
          </a:xfrm>
        </p:spPr>
        <p:txBody>
          <a:bodyPr>
            <a:normAutofit/>
          </a:bodyPr>
          <a:lstStyle/>
          <a:p>
            <a:pPr algn="ctr"/>
            <a:r>
              <a:rPr lang="en-ZA" sz="2000" b="1" dirty="0">
                <a:latin typeface="Century Gothic" panose="020B0502020202020204" pitchFamily="34" charset="0"/>
              </a:rPr>
              <a:t>RETURNABLE DOCUMENTS</a:t>
            </a:r>
          </a:p>
        </p:txBody>
      </p:sp>
      <p:sp>
        <p:nvSpPr>
          <p:cNvPr id="4" name="Content Placeholder 3">
            <a:extLst>
              <a:ext uri="{FF2B5EF4-FFF2-40B4-BE49-F238E27FC236}">
                <a16:creationId xmlns:a16="http://schemas.microsoft.com/office/drawing/2014/main" id="{6DFFF676-5237-926E-7D57-131A9DFFE24D}"/>
              </a:ext>
            </a:extLst>
          </p:cNvPr>
          <p:cNvSpPr>
            <a:spLocks noGrp="1"/>
          </p:cNvSpPr>
          <p:nvPr>
            <p:ph sz="half" idx="2"/>
          </p:nvPr>
        </p:nvSpPr>
        <p:spPr>
          <a:xfrm>
            <a:off x="629841" y="1068512"/>
            <a:ext cx="8426609" cy="5121151"/>
          </a:xfrm>
        </p:spPr>
        <p:txBody>
          <a:bodyPr>
            <a:normAutofit fontScale="85000" lnSpcReduction="20000"/>
          </a:bodyPr>
          <a:lstStyle/>
          <a:p>
            <a:pPr marL="0" indent="0">
              <a:buNone/>
            </a:pPr>
            <a:r>
              <a:rPr lang="en-GB" sz="2100" b="1" u="sng" dirty="0">
                <a:effectLst/>
                <a:latin typeface="Century Gothic" panose="020B0502020202020204" pitchFamily="34" charset="0"/>
                <a:ea typeface="Times New Roman" panose="02020603050405020304" pitchFamily="18" charset="0"/>
                <a:cs typeface="Calibri" panose="020F0502020204030204" pitchFamily="34" charset="0"/>
              </a:rPr>
              <a:t>COMMERCIAL RETURNABLES</a:t>
            </a:r>
          </a:p>
          <a:p>
            <a:pPr marL="0" indent="0" algn="just">
              <a:buNone/>
            </a:pPr>
            <a:r>
              <a:rPr lang="en-GB" sz="2100" dirty="0">
                <a:effectLst/>
                <a:latin typeface="Century Gothic" panose="020B0502020202020204" pitchFamily="34" charset="0"/>
                <a:ea typeface="Times New Roman" panose="02020603050405020304" pitchFamily="18" charset="0"/>
                <a:cs typeface="Calibri" panose="020F0502020204030204" pitchFamily="34" charset="0"/>
              </a:rPr>
              <a:t>Tenderers are to submit fully completed and signed returnable documents as stipulated. Tenders should only be submitted on original tender documentation which is issued by the NYDA. </a:t>
            </a:r>
          </a:p>
          <a:p>
            <a:pPr marL="0" indent="0" algn="just">
              <a:buNone/>
            </a:pPr>
            <a:endParaRPr lang="en-ZA" sz="2100" dirty="0">
              <a:effectLst/>
              <a:latin typeface="Century Gothic" panose="020B0502020202020204" pitchFamily="34" charset="0"/>
              <a:ea typeface="Times New Roman" panose="02020603050405020304" pitchFamily="18" charset="0"/>
            </a:endParaRPr>
          </a:p>
          <a:p>
            <a:pPr marL="342900" lvl="0" indent="-342900" algn="just">
              <a:buFont typeface="+mj-lt"/>
              <a:buAutoNum type="arabicPeriod"/>
            </a:pPr>
            <a:r>
              <a:rPr lang="en-ZA" sz="2100" b="1" dirty="0">
                <a:effectLst/>
                <a:latin typeface="Century Gothic" panose="020B0502020202020204" pitchFamily="34" charset="0"/>
                <a:ea typeface="Times New Roman" panose="02020603050405020304" pitchFamily="18" charset="0"/>
                <a:cs typeface="Arial" panose="020B0604020202020204" pitchFamily="34" charset="0"/>
              </a:rPr>
              <a:t>MANDATORY RETURNABLE DOCUMENTS: </a:t>
            </a:r>
            <a:endParaRPr lang="en-ZA" sz="2100" dirty="0">
              <a:effectLst/>
              <a:latin typeface="Century Gothic" panose="020B0502020202020204" pitchFamily="34" charset="0"/>
              <a:ea typeface="Times New Roman" panose="02020603050405020304" pitchFamily="18" charset="0"/>
            </a:endParaRPr>
          </a:p>
          <a:p>
            <a:pPr algn="just"/>
            <a:r>
              <a:rPr lang="en-ZA" sz="2100" dirty="0">
                <a:effectLst/>
                <a:latin typeface="Century Gothic" panose="020B0502020202020204" pitchFamily="34" charset="0"/>
                <a:ea typeface="Times New Roman" panose="02020603050405020304" pitchFamily="18" charset="0"/>
                <a:cs typeface="Arial" panose="020B0604020202020204" pitchFamily="34" charset="0"/>
              </a:rPr>
              <a:t>National Treasury Registration on </a:t>
            </a:r>
            <a:r>
              <a:rPr lang="en-ZA" sz="2100" b="1" dirty="0">
                <a:effectLst/>
                <a:latin typeface="Century Gothic" panose="020B0502020202020204" pitchFamily="34" charset="0"/>
                <a:ea typeface="Times New Roman" panose="02020603050405020304" pitchFamily="18" charset="0"/>
                <a:cs typeface="Arial" panose="020B0604020202020204" pitchFamily="34" charset="0"/>
              </a:rPr>
              <a:t>Central Data Base (CSD) </a:t>
            </a:r>
            <a:r>
              <a:rPr lang="en-ZA" sz="2100" dirty="0">
                <a:effectLst/>
                <a:latin typeface="Century Gothic" panose="020B0502020202020204" pitchFamily="34" charset="0"/>
                <a:ea typeface="Times New Roman" panose="02020603050405020304" pitchFamily="18" charset="0"/>
                <a:cs typeface="Arial" panose="020B0604020202020204" pitchFamily="34" charset="0"/>
              </a:rPr>
              <a:t>(certificate). </a:t>
            </a:r>
            <a:endParaRPr lang="en-ZA" sz="2100" dirty="0">
              <a:effectLst/>
              <a:latin typeface="Century Gothic" panose="020B0502020202020204" pitchFamily="34" charset="0"/>
              <a:ea typeface="Times New Roman" panose="02020603050405020304" pitchFamily="18" charset="0"/>
            </a:endParaRPr>
          </a:p>
          <a:p>
            <a:pPr algn="just"/>
            <a:r>
              <a:rPr lang="en-ZA" sz="2100" dirty="0">
                <a:effectLst/>
                <a:latin typeface="Century Gothic" panose="020B0502020202020204" pitchFamily="34" charset="0"/>
                <a:ea typeface="Times New Roman" panose="02020603050405020304" pitchFamily="18" charset="0"/>
                <a:cs typeface="Arial" panose="020B0604020202020204" pitchFamily="34" charset="0"/>
              </a:rPr>
              <a:t>Valid and original (or a certified copy) B-BBEE certificate/Affidavit. proof of </a:t>
            </a:r>
            <a:r>
              <a:rPr lang="en-ZA" sz="2100" dirty="0">
                <a:effectLst/>
                <a:latin typeface="Century Gothic" panose="020B0502020202020204" pitchFamily="34" charset="0"/>
                <a:ea typeface="ArialMT"/>
                <a:cs typeface="ArialMT"/>
              </a:rPr>
              <a:t>Respondent’s compliance to B</a:t>
            </a:r>
            <a:r>
              <a:rPr lang="en-ZA" sz="2100" dirty="0">
                <a:effectLst/>
                <a:latin typeface="Century Gothic" panose="020B0502020202020204" pitchFamily="34" charset="0"/>
                <a:ea typeface="Times New Roman" panose="02020603050405020304" pitchFamily="18" charset="0"/>
                <a:cs typeface="Arial" panose="020B0604020202020204" pitchFamily="34" charset="0"/>
              </a:rPr>
              <a:t>-BBEE</a:t>
            </a:r>
            <a:endParaRPr lang="en-ZA" sz="2100" dirty="0">
              <a:effectLst/>
              <a:latin typeface="Century Gothic" panose="020B0502020202020204" pitchFamily="34" charset="0"/>
              <a:ea typeface="Times New Roman" panose="02020603050405020304" pitchFamily="18" charset="0"/>
            </a:endParaRPr>
          </a:p>
          <a:p>
            <a:pPr algn="just"/>
            <a:r>
              <a:rPr lang="en-ZA" sz="2100" dirty="0">
                <a:effectLst/>
                <a:latin typeface="Century Gothic" panose="020B0502020202020204" pitchFamily="34" charset="0"/>
                <a:ea typeface="ArialMT"/>
                <a:cs typeface="ArialMT"/>
              </a:rPr>
              <a:t>Tax Clearance Certificate or electronic access PIN obtained from SARS’s new Tax </a:t>
            </a:r>
            <a:r>
              <a:rPr lang="en-ZA" sz="2100" dirty="0">
                <a:effectLst/>
                <a:latin typeface="Century Gothic" panose="020B0502020202020204" pitchFamily="34" charset="0"/>
                <a:ea typeface="ArialMT"/>
                <a:cs typeface="Arial" panose="020B0604020202020204" pitchFamily="34" charset="0"/>
              </a:rPr>
              <a:t>Compliance Status (TCS) system [Consortia / Joint Ventures must submit a separate Tax Clearance Certificate for each party]</a:t>
            </a:r>
            <a:endParaRPr lang="en-ZA" sz="2100" dirty="0">
              <a:effectLst/>
              <a:latin typeface="Century Gothic" panose="020B0502020202020204" pitchFamily="34" charset="0"/>
              <a:ea typeface="Times New Roman" panose="02020603050405020304" pitchFamily="18" charset="0"/>
            </a:endParaRPr>
          </a:p>
          <a:p>
            <a:pPr algn="just"/>
            <a:r>
              <a:rPr lang="en-ZA" sz="2100" dirty="0">
                <a:effectLst/>
                <a:latin typeface="Century Gothic" panose="020B0502020202020204" pitchFamily="34" charset="0"/>
                <a:ea typeface="Times New Roman" panose="02020603050405020304" pitchFamily="18" charset="0"/>
                <a:cs typeface="Arial" panose="020B0604020202020204" pitchFamily="34" charset="0"/>
              </a:rPr>
              <a:t>Section: SBD 1 Form</a:t>
            </a:r>
            <a:endParaRPr lang="en-ZA" sz="2100" dirty="0">
              <a:effectLst/>
              <a:latin typeface="Century Gothic" panose="020B0502020202020204" pitchFamily="34" charset="0"/>
              <a:ea typeface="Times New Roman" panose="02020603050405020304" pitchFamily="18" charset="0"/>
            </a:endParaRPr>
          </a:p>
          <a:p>
            <a:pPr algn="just"/>
            <a:r>
              <a:rPr lang="en-ZA" sz="2100" dirty="0">
                <a:effectLst/>
                <a:latin typeface="Century Gothic" panose="020B0502020202020204" pitchFamily="34" charset="0"/>
                <a:ea typeface="Times New Roman" panose="02020603050405020304" pitchFamily="18" charset="0"/>
                <a:cs typeface="Arial" panose="020B0604020202020204" pitchFamily="34" charset="0"/>
              </a:rPr>
              <a:t>Section: SBD4 Disclosure Form </a:t>
            </a:r>
          </a:p>
          <a:p>
            <a:pPr algn="just"/>
            <a:r>
              <a:rPr lang="en-GB" sz="2100" dirty="0">
                <a:effectLst/>
                <a:latin typeface="Century Gothic" panose="020B0502020202020204" pitchFamily="34" charset="0"/>
                <a:ea typeface="Times New Roman" panose="02020603050405020304" pitchFamily="18" charset="0"/>
                <a:cs typeface="Calibri" panose="020F0502020204030204" pitchFamily="34" charset="0"/>
              </a:rPr>
              <a:t>The returnable part of the tender offer communicated on paper should be submitted as an original hard copy and a soft-copy/electronic version in PDF-format on a Flash Drive. The returnable part of the tender offer communicated on paper should be submitted as an original hard copy and a soft-copy/electronic version in PDF-format on a Flash Drive.</a:t>
            </a:r>
            <a:endParaRPr lang="en-ZA" sz="2100" dirty="0">
              <a:latin typeface="Century Gothic" panose="020B0502020202020204" pitchFamily="34" charset="0"/>
            </a:endParaRPr>
          </a:p>
          <a:p>
            <a:endParaRPr lang="en-ZA" dirty="0"/>
          </a:p>
        </p:txBody>
      </p:sp>
    </p:spTree>
    <p:extLst>
      <p:ext uri="{BB962C8B-B14F-4D97-AF65-F5344CB8AC3E}">
        <p14:creationId xmlns:p14="http://schemas.microsoft.com/office/powerpoint/2010/main" val="1942064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2B07B830-2567-8A45-A487-2CE87D3437E0}"/>
              </a:ext>
            </a:extLst>
          </p:cNvPr>
          <p:cNvPicPr>
            <a:picLocks noChangeAspect="1"/>
          </p:cNvPicPr>
          <p:nvPr/>
        </p:nvPicPr>
        <p:blipFill>
          <a:blip r:embed="rId3"/>
          <a:stretch>
            <a:fillRect/>
          </a:stretch>
        </p:blipFill>
        <p:spPr>
          <a:xfrm>
            <a:off x="8280169" y="6138152"/>
            <a:ext cx="776282" cy="576519"/>
          </a:xfrm>
          <a:prstGeom prst="rect">
            <a:avLst/>
          </a:prstGeom>
        </p:spPr>
      </p:pic>
      <p:sp>
        <p:nvSpPr>
          <p:cNvPr id="2" name="Title 1">
            <a:extLst>
              <a:ext uri="{FF2B5EF4-FFF2-40B4-BE49-F238E27FC236}">
                <a16:creationId xmlns:a16="http://schemas.microsoft.com/office/drawing/2014/main" id="{A67ABE39-409C-435E-2D45-9D0E3D2005F8}"/>
              </a:ext>
            </a:extLst>
          </p:cNvPr>
          <p:cNvSpPr>
            <a:spLocks noGrp="1"/>
          </p:cNvSpPr>
          <p:nvPr>
            <p:ph type="title"/>
          </p:nvPr>
        </p:nvSpPr>
        <p:spPr>
          <a:xfrm>
            <a:off x="571501" y="366727"/>
            <a:ext cx="6846569" cy="627683"/>
          </a:xfrm>
        </p:spPr>
        <p:txBody>
          <a:bodyPr>
            <a:normAutofit/>
          </a:bodyPr>
          <a:lstStyle/>
          <a:p>
            <a:pPr algn="ctr"/>
            <a:r>
              <a:rPr kumimoji="0" lang="en-US" sz="2000" b="1"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TENDER REMINDERS</a:t>
            </a:r>
            <a:endParaRPr lang="en-ZA" sz="4000" b="1" dirty="0">
              <a:latin typeface="Century Gothic" panose="020B0502020202020204" pitchFamily="34" charset="0"/>
            </a:endParaRPr>
          </a:p>
        </p:txBody>
      </p:sp>
      <p:sp>
        <p:nvSpPr>
          <p:cNvPr id="6" name="Content Placeholder 5">
            <a:extLst>
              <a:ext uri="{FF2B5EF4-FFF2-40B4-BE49-F238E27FC236}">
                <a16:creationId xmlns:a16="http://schemas.microsoft.com/office/drawing/2014/main" id="{E0ADED38-28B5-6592-199D-A8FEA9BACA63}"/>
              </a:ext>
            </a:extLst>
          </p:cNvPr>
          <p:cNvSpPr>
            <a:spLocks noGrp="1"/>
          </p:cNvSpPr>
          <p:nvPr>
            <p:ph sz="half" idx="2"/>
          </p:nvPr>
        </p:nvSpPr>
        <p:spPr>
          <a:xfrm>
            <a:off x="629841" y="914400"/>
            <a:ext cx="8175111" cy="5275263"/>
          </a:xfrm>
        </p:spPr>
        <p:txBody>
          <a:bodyPr>
            <a:normAutofit/>
          </a:bodyPr>
          <a:lstStyle/>
          <a:p>
            <a:pPr marL="0" indent="0">
              <a:buNone/>
            </a:pPr>
            <a:endParaRPr lang="en-ZA" sz="2800" b="1" u="sng" dirty="0">
              <a:effectLst/>
              <a:latin typeface="Century Gothic" panose="020B0502020202020204" pitchFamily="34" charset="0"/>
              <a:ea typeface="Times New Roman" panose="02020603050405020304" pitchFamily="18" charset="0"/>
              <a:cs typeface="Calibri" panose="020F0502020204030204" pitchFamily="34" charset="0"/>
            </a:endParaRPr>
          </a:p>
          <a:p>
            <a:pPr marL="342900" lvl="0" indent="-342900" algn="just">
              <a:buFont typeface="Symbol" panose="05050102010706020507" pitchFamily="18" charset="2"/>
              <a:buChar char=""/>
            </a:pPr>
            <a:r>
              <a:rPr lang="en-GB" sz="1600" dirty="0">
                <a:effectLst/>
                <a:latin typeface="Century Gothic" panose="020B0502020202020204" pitchFamily="34" charset="0"/>
                <a:ea typeface="Times New Roman" panose="02020603050405020304" pitchFamily="18" charset="0"/>
                <a:cs typeface="Calibri" panose="020F0502020204030204" pitchFamily="34" charset="0"/>
              </a:rPr>
              <a:t>Where bids are consortia / Joint ventures / S-contractors are involved, each party must submit a separate   TCS certificate / Pin / CSD number;</a:t>
            </a:r>
            <a:endParaRPr lang="en-ZA" sz="1600" dirty="0">
              <a:effectLst/>
              <a:latin typeface="Century Gothic" panose="020B0502020202020204" pitchFamily="34" charset="0"/>
              <a:ea typeface="Times New Roman" panose="02020603050405020304" pitchFamily="18" charset="0"/>
            </a:endParaRPr>
          </a:p>
          <a:p>
            <a:pPr marL="342900" lvl="0" indent="-342900" algn="just">
              <a:buFont typeface="Symbol" panose="05050102010706020507" pitchFamily="18" charset="2"/>
              <a:buChar char=""/>
              <a:tabLst>
                <a:tab pos="291465" algn="l"/>
              </a:tabLst>
            </a:pPr>
            <a:r>
              <a:rPr lang="en-GB" sz="1600" dirty="0">
                <a:effectLst/>
                <a:latin typeface="Century Gothic" panose="020B0502020202020204" pitchFamily="34" charset="0"/>
                <a:ea typeface="Times New Roman" panose="02020603050405020304" pitchFamily="18" charset="0"/>
                <a:cs typeface="Calibri" panose="020F0502020204030204" pitchFamily="34" charset="0"/>
              </a:rPr>
              <a:t>A Joint Venture Agreement is signed by the JV Partners and attached to this tender document; </a:t>
            </a:r>
          </a:p>
          <a:p>
            <a:pPr marL="342900" lvl="0" indent="-342900" algn="just">
              <a:buFont typeface="Symbol" panose="05050102010706020507" pitchFamily="18" charset="2"/>
              <a:buChar char=""/>
              <a:tabLst>
                <a:tab pos="291465" algn="l"/>
              </a:tabLst>
            </a:pPr>
            <a:r>
              <a:rPr lang="en-GB" sz="1600" dirty="0">
                <a:effectLst/>
                <a:latin typeface="Century Gothic" panose="020B0502020202020204" pitchFamily="34" charset="0"/>
                <a:ea typeface="Times New Roman" panose="02020603050405020304" pitchFamily="18" charset="0"/>
                <a:cs typeface="Calibri" panose="020F0502020204030204" pitchFamily="34" charset="0"/>
              </a:rPr>
              <a:t>A Joint Venture / Consortium must also submit a Joint Venture BBBEE Verification Certificate</a:t>
            </a:r>
          </a:p>
          <a:p>
            <a:pPr marL="0" lvl="0" indent="0" algn="just">
              <a:buNone/>
              <a:tabLst>
                <a:tab pos="291465" algn="l"/>
              </a:tabLst>
            </a:pPr>
            <a:endParaRPr lang="en-GB" sz="1600" dirty="0">
              <a:latin typeface="Century Gothic" panose="020B0502020202020204" pitchFamily="34" charset="0"/>
              <a:ea typeface="Times New Roman" panose="02020603050405020304" pitchFamily="18" charset="0"/>
              <a:cs typeface="Calibri" panose="020F0502020204030204" pitchFamily="34" charset="0"/>
            </a:endParaRPr>
          </a:p>
          <a:p>
            <a:pPr marL="0" lvl="0" indent="0" algn="just">
              <a:buNone/>
              <a:tabLst>
                <a:tab pos="291465" algn="l"/>
              </a:tabLst>
            </a:pPr>
            <a:r>
              <a:rPr lang="en-GB" sz="1600" b="1" u="sng" dirty="0">
                <a:effectLst/>
                <a:latin typeface="Century Gothic" panose="020B0502020202020204" pitchFamily="34" charset="0"/>
                <a:ea typeface="Times New Roman" panose="02020603050405020304" pitchFamily="18" charset="0"/>
                <a:cs typeface="Calibri" panose="020F0502020204030204" pitchFamily="34" charset="0"/>
              </a:rPr>
              <a:t>Tender Validity Period</a:t>
            </a:r>
          </a:p>
          <a:p>
            <a:pPr algn="just">
              <a:tabLst>
                <a:tab pos="291465" algn="l"/>
              </a:tabLst>
            </a:pPr>
            <a:r>
              <a:rPr lang="en-GB" sz="1600" dirty="0">
                <a:latin typeface="Century Gothic" panose="020B0502020202020204" pitchFamily="34" charset="0"/>
                <a:ea typeface="Times New Roman" panose="02020603050405020304" pitchFamily="18" charset="0"/>
                <a:cs typeface="Calibri" panose="020F0502020204030204" pitchFamily="34" charset="0"/>
              </a:rPr>
              <a:t>The Tender Validity Period (120) days from date of closing of the tender. Should the NYDA require additional 60 days notification on the extension will be communicated via the NYDA website</a:t>
            </a:r>
            <a:endParaRPr lang="en-ZA" sz="1600" dirty="0">
              <a:effectLst/>
              <a:latin typeface="Century Gothic" panose="020B0502020202020204" pitchFamily="34" charset="0"/>
              <a:ea typeface="Times New Roman" panose="02020603050405020304" pitchFamily="18" charset="0"/>
              <a:cs typeface="Calibri" panose="020F0502020204030204" pitchFamily="34" charset="0"/>
            </a:endParaRPr>
          </a:p>
          <a:p>
            <a:endParaRPr lang="en-ZA" dirty="0"/>
          </a:p>
        </p:txBody>
      </p:sp>
    </p:spTree>
    <p:extLst>
      <p:ext uri="{BB962C8B-B14F-4D97-AF65-F5344CB8AC3E}">
        <p14:creationId xmlns:p14="http://schemas.microsoft.com/office/powerpoint/2010/main" val="7299471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1451</Words>
  <Application>Microsoft Office PowerPoint</Application>
  <PresentationFormat>On-screen Show (4:3)</PresentationFormat>
  <Paragraphs>148</Paragraphs>
  <Slides>13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Arial Black</vt:lpstr>
      <vt:lpstr>Calibri</vt:lpstr>
      <vt:lpstr>Calibri Light</vt:lpstr>
      <vt:lpstr>Century Gothic</vt:lpstr>
      <vt:lpstr>Symbol</vt:lpstr>
      <vt:lpstr>Times New Roman</vt:lpstr>
      <vt:lpstr>Office Theme</vt:lpstr>
      <vt:lpstr>ADVERTISEMENT FOR  THE APPOINTMENT OF A PANEL OF SIX (6)  SERVICE PROVIDERS FOR INTERGRATED MARKETING AND COMMUNICATION FOR A PERIOD OF 3 YEARS  </vt:lpstr>
      <vt:lpstr>TERMS OF REFERENCE</vt:lpstr>
      <vt:lpstr>TERMS OF REFERENCE</vt:lpstr>
      <vt:lpstr>TERMS OF REFERENCE</vt:lpstr>
      <vt:lpstr>TERMS OF REFERENCE</vt:lpstr>
      <vt:lpstr>2OBJECTIVES, CONDITIONS AND REQUIREMENTS OF THE TENDER PROCEDURE</vt:lpstr>
      <vt:lpstr>2OBJECTIVES, CONDITIONS AND REQUIREMENTS OF THE TENDER PROCEDURE</vt:lpstr>
      <vt:lpstr>RETURNABLE DOCUMENTS</vt:lpstr>
      <vt:lpstr>TENDER REMINDERS</vt:lpstr>
      <vt:lpstr>THE TENDER PROCEDURE</vt:lpstr>
      <vt:lpstr>THE TENDER PROCEDURE</vt:lpstr>
      <vt:lpstr>THE TENDER PROCEDURE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NYDA Presentation 2022</dc:title>
  <dc:creator>Sabelo Mzuku</dc:creator>
  <cp:lastModifiedBy>Lehlogonolo Rakate</cp:lastModifiedBy>
  <cp:revision>9</cp:revision>
  <dcterms:created xsi:type="dcterms:W3CDTF">2022-09-19T09:37:04Z</dcterms:created>
  <dcterms:modified xsi:type="dcterms:W3CDTF">2024-01-18T08:52:00Z</dcterms:modified>
</cp:coreProperties>
</file>