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7" r:id="rId2"/>
    <p:sldId id="256" r:id="rId3"/>
    <p:sldId id="259" r:id="rId4"/>
    <p:sldId id="261" r:id="rId5"/>
    <p:sldId id="272" r:id="rId6"/>
    <p:sldId id="274" r:id="rId7"/>
    <p:sldId id="273" r:id="rId8"/>
    <p:sldId id="276" r:id="rId9"/>
    <p:sldId id="275"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6208"/>
  </p:normalViewPr>
  <p:slideViewPr>
    <p:cSldViewPr snapToGrid="0" snapToObjects="1">
      <p:cViewPr varScale="1">
        <p:scale>
          <a:sx n="63" d="100"/>
          <a:sy n="63" d="100"/>
        </p:scale>
        <p:origin x="12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7002D48-07C0-4843-9DF5-45A5EFA6E638}"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1289691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7002D48-07C0-4843-9DF5-45A5EFA6E638}"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16332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7002D48-07C0-4843-9DF5-45A5EFA6E638}"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380341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7002D48-07C0-4843-9DF5-45A5EFA6E638}"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3450104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7002D48-07C0-4843-9DF5-45A5EFA6E638}"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336953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7002D48-07C0-4843-9DF5-45A5EFA6E638}"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244559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7002D48-07C0-4843-9DF5-45A5EFA6E638}" type="datetimeFigureOut">
              <a:rPr lang="en-US" smtClean="0"/>
              <a:t>10/12/2023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3288749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7002D48-07C0-4843-9DF5-45A5EFA6E638}" type="datetimeFigureOut">
              <a:rPr lang="en-US" smtClean="0"/>
              <a:t>10/12/2023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319459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02D48-07C0-4843-9DF5-45A5EFA6E638}" type="datetimeFigureOut">
              <a:rPr lang="en-US" smtClean="0"/>
              <a:t>10/12/2023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1613421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7002D48-07C0-4843-9DF5-45A5EFA6E638}"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254322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7002D48-07C0-4843-9DF5-45A5EFA6E638}"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06B6B-3304-E542-9C09-2044CC451193}" type="slidenum">
              <a:rPr lang="en-US" smtClean="0"/>
              <a:t>‹#›</a:t>
            </a:fld>
            <a:endParaRPr lang="en-US"/>
          </a:p>
        </p:txBody>
      </p:sp>
    </p:spTree>
    <p:extLst>
      <p:ext uri="{BB962C8B-B14F-4D97-AF65-F5344CB8AC3E}">
        <p14:creationId xmlns:p14="http://schemas.microsoft.com/office/powerpoint/2010/main" val="1594057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02D48-07C0-4843-9DF5-45A5EFA6E638}" type="datetimeFigureOut">
              <a:rPr lang="en-US" smtClean="0"/>
              <a:t>10/12/2023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06B6B-3304-E542-9C09-2044CC451193}" type="slidenum">
              <a:rPr lang="en-US" smtClean="0"/>
              <a:t>‹#›</a:t>
            </a:fld>
            <a:endParaRPr lang="en-US"/>
          </a:p>
        </p:txBody>
      </p:sp>
    </p:spTree>
    <p:extLst>
      <p:ext uri="{BB962C8B-B14F-4D97-AF65-F5344CB8AC3E}">
        <p14:creationId xmlns:p14="http://schemas.microsoft.com/office/powerpoint/2010/main" val="7669003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75FB747-CF4F-3741-8CBA-6AF6A91D303B}"/>
              </a:ext>
            </a:extLst>
          </p:cNvPr>
          <p:cNvPicPr>
            <a:picLocks noChangeAspect="1"/>
          </p:cNvPicPr>
          <p:nvPr/>
        </p:nvPicPr>
        <p:blipFill rotWithShape="1">
          <a:blip r:embed="rId2"/>
          <a:srcRect l="4014" r="4014"/>
          <a:stretch/>
        </p:blipFill>
        <p:spPr>
          <a:xfrm>
            <a:off x="0" y="-15083"/>
            <a:ext cx="9143999" cy="6858001"/>
          </a:xfrm>
          <a:prstGeom prst="rect">
            <a:avLst/>
          </a:prstGeom>
        </p:spPr>
      </p:pic>
      <p:sp>
        <p:nvSpPr>
          <p:cNvPr id="3" name="Title 1">
            <a:extLst>
              <a:ext uri="{FF2B5EF4-FFF2-40B4-BE49-F238E27FC236}">
                <a16:creationId xmlns:a16="http://schemas.microsoft.com/office/drawing/2014/main" id="{71BDF6AC-D058-2949-8671-5FBD1A13CAF4}"/>
              </a:ext>
            </a:extLst>
          </p:cNvPr>
          <p:cNvSpPr>
            <a:spLocks noGrp="1"/>
          </p:cNvSpPr>
          <p:nvPr>
            <p:ph type="ctrTitle"/>
          </p:nvPr>
        </p:nvSpPr>
        <p:spPr>
          <a:xfrm>
            <a:off x="595396" y="1838960"/>
            <a:ext cx="7806924" cy="1955958"/>
          </a:xfrm>
        </p:spPr>
        <p:txBody>
          <a:bodyPr>
            <a:normAutofit/>
          </a:bodyPr>
          <a:lstStyle/>
          <a:p>
            <a:pPr algn="l"/>
            <a:r>
              <a:rPr lang="en-US" sz="3200" b="1" dirty="0">
                <a:solidFill>
                  <a:schemeClr val="bg1"/>
                </a:solidFill>
                <a:latin typeface="Arial" panose="020B0604020202020204" pitchFamily="34" charset="0"/>
                <a:cs typeface="Arial" panose="020B0604020202020204" pitchFamily="34" charset="0"/>
              </a:rPr>
              <a:t>ADVERTISEMENT OF THE LEASE OF CORPORATE OFFICE SPACE FOR</a:t>
            </a:r>
            <a:br>
              <a:rPr lang="en-US" sz="3200"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NYDA HEAD OFFICE OVER A PERIOD OF SEVEN (7) YEARS.</a:t>
            </a:r>
          </a:p>
        </p:txBody>
      </p:sp>
      <p:sp>
        <p:nvSpPr>
          <p:cNvPr id="5" name="Subtitle 2">
            <a:extLst>
              <a:ext uri="{FF2B5EF4-FFF2-40B4-BE49-F238E27FC236}">
                <a16:creationId xmlns:a16="http://schemas.microsoft.com/office/drawing/2014/main" id="{A6AED9CD-7DE1-A14C-8FE6-23811EFAE2AD}"/>
              </a:ext>
            </a:extLst>
          </p:cNvPr>
          <p:cNvSpPr>
            <a:spLocks noGrp="1"/>
          </p:cNvSpPr>
          <p:nvPr>
            <p:ph type="subTitle" idx="1"/>
          </p:nvPr>
        </p:nvSpPr>
        <p:spPr>
          <a:xfrm>
            <a:off x="1885716" y="4074160"/>
            <a:ext cx="5226284" cy="1117600"/>
          </a:xfrm>
        </p:spPr>
        <p:txBody>
          <a:bodyPr>
            <a:normAutofit fontScale="47500" lnSpcReduction="20000"/>
          </a:bodyPr>
          <a:lstStyle/>
          <a:p>
            <a:r>
              <a:rPr lang="en-US" sz="6700" dirty="0">
                <a:solidFill>
                  <a:schemeClr val="bg1"/>
                </a:solidFill>
                <a:latin typeface="Arial" panose="020B0604020202020204" pitchFamily="34" charset="0"/>
                <a:cs typeface="Arial" panose="020B0604020202020204" pitchFamily="34" charset="0"/>
              </a:rPr>
              <a:t>NYDA CORPORATE HEAD OFFICE - RFP2023/24/NYDA </a:t>
            </a:r>
          </a:p>
          <a:p>
            <a:pPr algn="l"/>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504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530806" y="1014903"/>
            <a:ext cx="6438954"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1. Terms of reference Continues ….</a:t>
            </a:r>
          </a:p>
        </p:txBody>
      </p:sp>
      <p:graphicFrame>
        <p:nvGraphicFramePr>
          <p:cNvPr id="2" name="Table 1">
            <a:extLst>
              <a:ext uri="{FF2B5EF4-FFF2-40B4-BE49-F238E27FC236}">
                <a16:creationId xmlns:a16="http://schemas.microsoft.com/office/drawing/2014/main" id="{DB13A38A-F79E-2672-2258-953F3082FDE5}"/>
              </a:ext>
            </a:extLst>
          </p:cNvPr>
          <p:cNvGraphicFramePr>
            <a:graphicFrameLocks noGrp="1"/>
          </p:cNvGraphicFramePr>
          <p:nvPr>
            <p:extLst>
              <p:ext uri="{D42A27DB-BD31-4B8C-83A1-F6EECF244321}">
                <p14:modId xmlns:p14="http://schemas.microsoft.com/office/powerpoint/2010/main" val="742700637"/>
              </p:ext>
            </p:extLst>
          </p:nvPr>
        </p:nvGraphicFramePr>
        <p:xfrm>
          <a:off x="530806" y="1575560"/>
          <a:ext cx="8026400" cy="5561992"/>
        </p:xfrm>
        <a:graphic>
          <a:graphicData uri="http://schemas.openxmlformats.org/drawingml/2006/table">
            <a:tbl>
              <a:tblPr firstRow="1" firstCol="1" bandRow="1">
                <a:tableStyleId>{5C22544A-7EE6-4342-B048-85BDC9FD1C3A}</a:tableStyleId>
              </a:tblPr>
              <a:tblGrid>
                <a:gridCol w="368308">
                  <a:extLst>
                    <a:ext uri="{9D8B030D-6E8A-4147-A177-3AD203B41FA5}">
                      <a16:colId xmlns:a16="http://schemas.microsoft.com/office/drawing/2014/main" val="4027892222"/>
                    </a:ext>
                  </a:extLst>
                </a:gridCol>
                <a:gridCol w="5839452">
                  <a:extLst>
                    <a:ext uri="{9D8B030D-6E8A-4147-A177-3AD203B41FA5}">
                      <a16:colId xmlns:a16="http://schemas.microsoft.com/office/drawing/2014/main" val="4165555876"/>
                    </a:ext>
                  </a:extLst>
                </a:gridCol>
                <a:gridCol w="426720">
                  <a:extLst>
                    <a:ext uri="{9D8B030D-6E8A-4147-A177-3AD203B41FA5}">
                      <a16:colId xmlns:a16="http://schemas.microsoft.com/office/drawing/2014/main" val="372403419"/>
                    </a:ext>
                  </a:extLst>
                </a:gridCol>
                <a:gridCol w="375920">
                  <a:extLst>
                    <a:ext uri="{9D8B030D-6E8A-4147-A177-3AD203B41FA5}">
                      <a16:colId xmlns:a16="http://schemas.microsoft.com/office/drawing/2014/main" val="3529450821"/>
                    </a:ext>
                  </a:extLst>
                </a:gridCol>
                <a:gridCol w="1016000">
                  <a:extLst>
                    <a:ext uri="{9D8B030D-6E8A-4147-A177-3AD203B41FA5}">
                      <a16:colId xmlns:a16="http://schemas.microsoft.com/office/drawing/2014/main" val="3142625353"/>
                    </a:ext>
                  </a:extLst>
                </a:gridCol>
              </a:tblGrid>
              <a:tr h="257913">
                <a:tc rowSpan="2">
                  <a:txBody>
                    <a:bodyPr/>
                    <a:lstStyle/>
                    <a:p>
                      <a:pPr algn="l">
                        <a:lnSpc>
                          <a:spcPct val="115000"/>
                        </a:lnSpc>
                      </a:pPr>
                      <a:r>
                        <a:rPr lang="en-US" sz="1400" dirty="0">
                          <a:effectLst/>
                        </a:rPr>
                        <a:t>#</a:t>
                      </a:r>
                      <a:endParaRPr lang="en-ZA" sz="1400" dirty="0">
                        <a:effectLst/>
                        <a:latin typeface="Times New Roman" panose="02020603050405020304" pitchFamily="18" charset="0"/>
                        <a:ea typeface="Times New Roman" panose="02020603050405020304" pitchFamily="18" charset="0"/>
                      </a:endParaRPr>
                    </a:p>
                  </a:txBody>
                  <a:tcPr marL="44655" marR="44655" marT="0" marB="0" anchor="ctr"/>
                </a:tc>
                <a:tc rowSpan="2">
                  <a:txBody>
                    <a:bodyPr/>
                    <a:lstStyle/>
                    <a:p>
                      <a:pPr algn="l">
                        <a:lnSpc>
                          <a:spcPct val="115000"/>
                        </a:lnSpc>
                      </a:pPr>
                      <a:r>
                        <a:rPr lang="en-US" sz="1400">
                          <a:effectLst/>
                        </a:rPr>
                        <a:t>Conditions</a:t>
                      </a:r>
                      <a:endParaRPr lang="en-ZA" sz="1400">
                        <a:effectLst/>
                        <a:latin typeface="Times New Roman" panose="02020603050405020304" pitchFamily="18" charset="0"/>
                        <a:ea typeface="Times New Roman" panose="02020603050405020304" pitchFamily="18" charset="0"/>
                      </a:endParaRPr>
                    </a:p>
                  </a:txBody>
                  <a:tcPr marL="44655" marR="44655" marT="0" marB="0" anchor="ctr"/>
                </a:tc>
                <a:tc gridSpan="3">
                  <a:txBody>
                    <a:bodyPr/>
                    <a:lstStyle/>
                    <a:p>
                      <a:pPr algn="just">
                        <a:lnSpc>
                          <a:spcPct val="115000"/>
                        </a:lnSpc>
                      </a:pPr>
                      <a:r>
                        <a:rPr lang="en-US" sz="1400" dirty="0">
                          <a:effectLst/>
                        </a:rPr>
                        <a:t>Confirmations</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788745659"/>
                  </a:ext>
                </a:extLst>
              </a:tr>
              <a:tr h="257913">
                <a:tc vMerge="1">
                  <a:txBody>
                    <a:bodyPr/>
                    <a:lstStyle/>
                    <a:p>
                      <a:endParaRPr lang="en-ZA"/>
                    </a:p>
                  </a:txBody>
                  <a:tcPr/>
                </a:tc>
                <a:tc vMerge="1">
                  <a:txBody>
                    <a:bodyPr/>
                    <a:lstStyle/>
                    <a:p>
                      <a:endParaRPr lang="en-ZA"/>
                    </a:p>
                  </a:txBody>
                  <a:tcPr/>
                </a:tc>
                <a:tc>
                  <a:txBody>
                    <a:bodyPr/>
                    <a:lstStyle/>
                    <a:p>
                      <a:pPr algn="just">
                        <a:lnSpc>
                          <a:spcPct val="115000"/>
                        </a:lnSpc>
                      </a:pPr>
                      <a:r>
                        <a:rPr lang="en-US" sz="1400">
                          <a:effectLst/>
                        </a:rPr>
                        <a:t>Yes</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No</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Comments</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1975319179"/>
                  </a:ext>
                </a:extLst>
              </a:tr>
              <a:tr h="533285">
                <a:tc>
                  <a:txBody>
                    <a:bodyPr/>
                    <a:lstStyle/>
                    <a:p>
                      <a:pPr algn="just">
                        <a:lnSpc>
                          <a:spcPct val="115000"/>
                        </a:lnSpc>
                      </a:pPr>
                      <a:r>
                        <a:rPr lang="en-US" sz="1400">
                          <a:effectLst/>
                        </a:rPr>
                        <a:t>1</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The building offers sufficient space of a minimum of 4000m² and maximum of 4500m². Common floor areas to be included in the disclosed floor spacing for renting </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2494603023"/>
                  </a:ext>
                </a:extLst>
              </a:tr>
              <a:tr h="257913">
                <a:tc>
                  <a:txBody>
                    <a:bodyPr/>
                    <a:lstStyle/>
                    <a:p>
                      <a:pPr algn="just">
                        <a:lnSpc>
                          <a:spcPct val="115000"/>
                        </a:lnSpc>
                      </a:pPr>
                      <a:r>
                        <a:rPr lang="en-US" sz="1400">
                          <a:effectLst/>
                        </a:rPr>
                        <a:t>2</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Location close to public transport less than 5km and 5 km from the current office.</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3227355986"/>
                  </a:ext>
                </a:extLst>
              </a:tr>
              <a:tr h="808658">
                <a:tc>
                  <a:txBody>
                    <a:bodyPr/>
                    <a:lstStyle/>
                    <a:p>
                      <a:pPr algn="just">
                        <a:lnSpc>
                          <a:spcPct val="115000"/>
                        </a:lnSpc>
                      </a:pPr>
                      <a:r>
                        <a:rPr lang="en-US" sz="1400">
                          <a:effectLst/>
                        </a:rPr>
                        <a:t>3</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A minimum of 120 underground parking , 100 shaded cover parking bays and 60 open parking bays in the access-controlled area as part of the premises (inclusive of 4 paraplegic) will be required for staff vehicles at the premises and must be available for exclusive use by NYDA (minimum parking bays should be 200).</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2537945310"/>
                  </a:ext>
                </a:extLst>
              </a:tr>
              <a:tr h="1359403">
                <a:tc>
                  <a:txBody>
                    <a:bodyPr/>
                    <a:lstStyle/>
                    <a:p>
                      <a:pPr algn="just">
                        <a:lnSpc>
                          <a:spcPct val="115000"/>
                        </a:lnSpc>
                      </a:pPr>
                      <a:r>
                        <a:rPr lang="en-US" sz="1400">
                          <a:effectLst/>
                        </a:rPr>
                        <a:t>4</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Air-conditioned that can be operated at the office Temperature settings between 21</a:t>
                      </a:r>
                      <a:r>
                        <a:rPr lang="en-US" sz="1400" baseline="30000">
                          <a:effectLst/>
                        </a:rPr>
                        <a:t>o</a:t>
                      </a:r>
                      <a:r>
                        <a:rPr lang="en-US" sz="1400">
                          <a:effectLst/>
                        </a:rPr>
                        <a:t> Celsius and 26</a:t>
                      </a:r>
                      <a:r>
                        <a:rPr lang="en-US" sz="1400" baseline="30000">
                          <a:effectLst/>
                        </a:rPr>
                        <a:t>o</a:t>
                      </a:r>
                      <a:r>
                        <a:rPr lang="en-US" sz="1400">
                          <a:effectLst/>
                        </a:rPr>
                        <a:t> Celsius and controlled independently of other offices (tenants). Split aircon, Cassette, and or Midwall (especially in the server room) units in offices preferred. Not remotely controlled by the building management team but by the tenant themselves within their office space.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87578586"/>
                  </a:ext>
                </a:extLst>
              </a:tr>
              <a:tr h="533285">
                <a:tc>
                  <a:txBody>
                    <a:bodyPr/>
                    <a:lstStyle/>
                    <a:p>
                      <a:pPr algn="just">
                        <a:lnSpc>
                          <a:spcPct val="115000"/>
                        </a:lnSpc>
                      </a:pPr>
                      <a:r>
                        <a:rPr lang="en-US" sz="1400">
                          <a:effectLst/>
                        </a:rPr>
                        <a:t>5</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Manage the impact of sharing building with other tenants by demarcating NYDA allocated space separately.</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339761223"/>
                  </a:ext>
                </a:extLst>
              </a:tr>
              <a:tr h="746509">
                <a:tc>
                  <a:txBody>
                    <a:bodyPr/>
                    <a:lstStyle/>
                    <a:p>
                      <a:pPr algn="just">
                        <a:lnSpc>
                          <a:spcPct val="115000"/>
                        </a:lnSpc>
                      </a:pPr>
                      <a:r>
                        <a:rPr lang="en-US" sz="1400">
                          <a:effectLst/>
                        </a:rPr>
                        <a:t>6</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Suitability of current layout to NYDA needs.  Extent of work to be done to make the current building layout fit NYDA needs. </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294863884"/>
                  </a:ext>
                </a:extLst>
              </a:tr>
            </a:tbl>
          </a:graphicData>
        </a:graphic>
      </p:graphicFrame>
    </p:spTree>
    <p:extLst>
      <p:ext uri="{BB962C8B-B14F-4D97-AF65-F5344CB8AC3E}">
        <p14:creationId xmlns:p14="http://schemas.microsoft.com/office/powerpoint/2010/main" val="3448499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234465"/>
            <a:ext cx="5961433" cy="441935"/>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1. Terms of reference Continues ……</a:t>
            </a:r>
          </a:p>
        </p:txBody>
      </p:sp>
      <p:graphicFrame>
        <p:nvGraphicFramePr>
          <p:cNvPr id="2" name="Table 1">
            <a:extLst>
              <a:ext uri="{FF2B5EF4-FFF2-40B4-BE49-F238E27FC236}">
                <a16:creationId xmlns:a16="http://schemas.microsoft.com/office/drawing/2014/main" id="{3006EA94-3160-3C83-D12D-C24359D9E342}"/>
              </a:ext>
            </a:extLst>
          </p:cNvPr>
          <p:cNvGraphicFramePr>
            <a:graphicFrameLocks noGrp="1"/>
          </p:cNvGraphicFramePr>
          <p:nvPr>
            <p:extLst>
              <p:ext uri="{D42A27DB-BD31-4B8C-83A1-F6EECF244321}">
                <p14:modId xmlns:p14="http://schemas.microsoft.com/office/powerpoint/2010/main" val="3313777749"/>
              </p:ext>
            </p:extLst>
          </p:nvPr>
        </p:nvGraphicFramePr>
        <p:xfrm>
          <a:off x="628650" y="1825625"/>
          <a:ext cx="8026400" cy="4948623"/>
        </p:xfrm>
        <a:graphic>
          <a:graphicData uri="http://schemas.openxmlformats.org/drawingml/2006/table">
            <a:tbl>
              <a:tblPr firstRow="1" firstCol="1" bandRow="1">
                <a:tableStyleId>{5C22544A-7EE6-4342-B048-85BDC9FD1C3A}</a:tableStyleId>
              </a:tblPr>
              <a:tblGrid>
                <a:gridCol w="368308">
                  <a:extLst>
                    <a:ext uri="{9D8B030D-6E8A-4147-A177-3AD203B41FA5}">
                      <a16:colId xmlns:a16="http://schemas.microsoft.com/office/drawing/2014/main" val="3347855773"/>
                    </a:ext>
                  </a:extLst>
                </a:gridCol>
                <a:gridCol w="5839452">
                  <a:extLst>
                    <a:ext uri="{9D8B030D-6E8A-4147-A177-3AD203B41FA5}">
                      <a16:colId xmlns:a16="http://schemas.microsoft.com/office/drawing/2014/main" val="828796977"/>
                    </a:ext>
                  </a:extLst>
                </a:gridCol>
                <a:gridCol w="426720">
                  <a:extLst>
                    <a:ext uri="{9D8B030D-6E8A-4147-A177-3AD203B41FA5}">
                      <a16:colId xmlns:a16="http://schemas.microsoft.com/office/drawing/2014/main" val="3822117731"/>
                    </a:ext>
                  </a:extLst>
                </a:gridCol>
                <a:gridCol w="375920">
                  <a:extLst>
                    <a:ext uri="{9D8B030D-6E8A-4147-A177-3AD203B41FA5}">
                      <a16:colId xmlns:a16="http://schemas.microsoft.com/office/drawing/2014/main" val="1081163224"/>
                    </a:ext>
                  </a:extLst>
                </a:gridCol>
                <a:gridCol w="1016000">
                  <a:extLst>
                    <a:ext uri="{9D8B030D-6E8A-4147-A177-3AD203B41FA5}">
                      <a16:colId xmlns:a16="http://schemas.microsoft.com/office/drawing/2014/main" val="998930799"/>
                    </a:ext>
                  </a:extLst>
                </a:gridCol>
              </a:tblGrid>
              <a:tr h="118053">
                <a:tc>
                  <a:txBody>
                    <a:bodyPr/>
                    <a:lstStyle/>
                    <a:p>
                      <a:pPr algn="just">
                        <a:lnSpc>
                          <a:spcPct val="115000"/>
                        </a:lnSpc>
                      </a:pPr>
                      <a:r>
                        <a:rPr lang="en-US" sz="1400" dirty="0">
                          <a:effectLst/>
                        </a:rPr>
                        <a:t>7</a:t>
                      </a:r>
                      <a:endParaRPr lang="en-ZA" sz="1400" dirty="0">
                        <a:effectLst/>
                        <a:latin typeface="Times New Roman" panose="02020603050405020304" pitchFamily="18" charset="0"/>
                        <a:ea typeface="Times New Roman" panose="02020603050405020304" pitchFamily="18" charset="0"/>
                      </a:endParaRPr>
                    </a:p>
                  </a:txBody>
                  <a:tcPr marL="44655" marR="44655" marT="0" marB="0">
                    <a:solidFill>
                      <a:schemeClr val="accent1">
                        <a:lumMod val="20000"/>
                        <a:lumOff val="80000"/>
                      </a:schemeClr>
                    </a:solidFill>
                  </a:tcPr>
                </a:tc>
                <a:tc>
                  <a:txBody>
                    <a:bodyPr/>
                    <a:lstStyle/>
                    <a:p>
                      <a:pPr algn="just">
                        <a:lnSpc>
                          <a:spcPct val="115000"/>
                        </a:lnSpc>
                      </a:pPr>
                      <a:r>
                        <a:rPr lang="en-US" sz="1400" b="0" dirty="0">
                          <a:solidFill>
                            <a:schemeClr val="tx2">
                              <a:lumMod val="75000"/>
                            </a:schemeClr>
                          </a:solidFill>
                          <a:effectLst/>
                        </a:rPr>
                        <a:t>The building must be in a 24/7 Access control to premises.  Office to cater for Access Control System.</a:t>
                      </a:r>
                      <a:endParaRPr lang="en-ZA" sz="1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655" marR="44655" marT="0" marB="0">
                    <a:solidFill>
                      <a:schemeClr val="accent1">
                        <a:lumMod val="20000"/>
                        <a:lumOff val="80000"/>
                      </a:schemeClr>
                    </a:solidFill>
                  </a:tcPr>
                </a:tc>
                <a:tc>
                  <a:txBody>
                    <a:bodyPr/>
                    <a:lstStyle/>
                    <a:p>
                      <a:pPr algn="just">
                        <a:lnSpc>
                          <a:spcPct val="115000"/>
                        </a:lnSpc>
                      </a:pPr>
                      <a:r>
                        <a:rPr lang="en-US" sz="1400" dirty="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solidFill>
                      <a:schemeClr val="accent1">
                        <a:lumMod val="20000"/>
                        <a:lumOff val="80000"/>
                      </a:schemeClr>
                    </a:solidFill>
                  </a:tcPr>
                </a:tc>
                <a:tc>
                  <a:txBody>
                    <a:bodyPr/>
                    <a:lstStyle/>
                    <a:p>
                      <a:pPr algn="just">
                        <a:lnSpc>
                          <a:spcPct val="115000"/>
                        </a:lnSpc>
                      </a:pPr>
                      <a:r>
                        <a:rPr lang="en-US" sz="1400" dirty="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solidFill>
                      <a:schemeClr val="accent1">
                        <a:lumMod val="20000"/>
                        <a:lumOff val="80000"/>
                      </a:schemeClr>
                    </a:solidFill>
                  </a:tcPr>
                </a:tc>
                <a:tc>
                  <a:txBody>
                    <a:bodyPr/>
                    <a:lstStyle/>
                    <a:p>
                      <a:pPr algn="just">
                        <a:lnSpc>
                          <a:spcPct val="115000"/>
                        </a:lnSpc>
                      </a:pPr>
                      <a:r>
                        <a:rPr lang="en-US" sz="1400" dirty="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solidFill>
                      <a:schemeClr val="accent1">
                        <a:lumMod val="20000"/>
                        <a:lumOff val="80000"/>
                      </a:schemeClr>
                    </a:solidFill>
                  </a:tcPr>
                </a:tc>
                <a:extLst>
                  <a:ext uri="{0D108BD9-81ED-4DB2-BD59-A6C34878D82A}">
                    <a16:rowId xmlns:a16="http://schemas.microsoft.com/office/drawing/2014/main" val="4184494245"/>
                  </a:ext>
                </a:extLst>
              </a:tr>
              <a:tr h="118053">
                <a:tc>
                  <a:txBody>
                    <a:bodyPr/>
                    <a:lstStyle/>
                    <a:p>
                      <a:pPr algn="just">
                        <a:lnSpc>
                          <a:spcPct val="115000"/>
                        </a:lnSpc>
                      </a:pPr>
                      <a:r>
                        <a:rPr lang="en-US" sz="1400">
                          <a:effectLst/>
                        </a:rPr>
                        <a:t>8</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Building must have burglar proof and or security gates where appropriate.</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2677803633"/>
                  </a:ext>
                </a:extLst>
              </a:tr>
              <a:tr h="370101">
                <a:tc>
                  <a:txBody>
                    <a:bodyPr/>
                    <a:lstStyle/>
                    <a:p>
                      <a:pPr algn="just">
                        <a:lnSpc>
                          <a:spcPct val="115000"/>
                        </a:lnSpc>
                      </a:pPr>
                      <a:r>
                        <a:rPr lang="en-US" sz="1400">
                          <a:effectLst/>
                        </a:rPr>
                        <a:t>9</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Building must have CCTV at occupation- which can be incorporated with the tenant’s additional CCTV for high-risk areas (Server room(s), strongroom or record keeping storage facility, etc.</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2334659204"/>
                  </a:ext>
                </a:extLst>
              </a:tr>
              <a:tr h="244077">
                <a:tc>
                  <a:txBody>
                    <a:bodyPr/>
                    <a:lstStyle/>
                    <a:p>
                      <a:pPr algn="just">
                        <a:lnSpc>
                          <a:spcPct val="115000"/>
                        </a:lnSpc>
                      </a:pPr>
                      <a:r>
                        <a:rPr lang="en-US" sz="1400">
                          <a:effectLst/>
                        </a:rPr>
                        <a:t>10</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Building must have access control including building security as part of security measures.</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3549297962"/>
                  </a:ext>
                </a:extLst>
              </a:tr>
              <a:tr h="244077">
                <a:tc>
                  <a:txBody>
                    <a:bodyPr/>
                    <a:lstStyle/>
                    <a:p>
                      <a:pPr algn="just">
                        <a:lnSpc>
                          <a:spcPct val="115000"/>
                        </a:lnSpc>
                      </a:pPr>
                      <a:r>
                        <a:rPr lang="en-US" sz="1400">
                          <a:effectLst/>
                        </a:rPr>
                        <a:t>11</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Building must have fiber optic for ICT connectivity and one unwired telephone point</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1159074086"/>
                  </a:ext>
                </a:extLst>
              </a:tr>
              <a:tr h="244077">
                <a:tc>
                  <a:txBody>
                    <a:bodyPr/>
                    <a:lstStyle/>
                    <a:p>
                      <a:pPr algn="just">
                        <a:lnSpc>
                          <a:spcPct val="115000"/>
                        </a:lnSpc>
                      </a:pPr>
                      <a:r>
                        <a:rPr lang="en-US" sz="1400">
                          <a:effectLst/>
                        </a:rPr>
                        <a:t>12</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Disability access (Offices and parking for staff and visitors). Facilities for disabled people.</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3733422421"/>
                  </a:ext>
                </a:extLst>
              </a:tr>
              <a:tr h="244077">
                <a:tc>
                  <a:txBody>
                    <a:bodyPr/>
                    <a:lstStyle/>
                    <a:p>
                      <a:pPr algn="just">
                        <a:lnSpc>
                          <a:spcPct val="115000"/>
                        </a:lnSpc>
                      </a:pPr>
                      <a:r>
                        <a:rPr lang="en-US" sz="1400">
                          <a:effectLst/>
                        </a:rPr>
                        <a:t>13</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Issue out Occupational Certificate as per municipal regulation before occupation by NYDA i.e., Electrical COC, Glazing COC, Plumbing COC and HVAC COC </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3551431872"/>
                  </a:ext>
                </a:extLst>
              </a:tr>
              <a:tr h="118053">
                <a:tc>
                  <a:txBody>
                    <a:bodyPr/>
                    <a:lstStyle/>
                    <a:p>
                      <a:pPr algn="just">
                        <a:lnSpc>
                          <a:spcPct val="115000"/>
                        </a:lnSpc>
                      </a:pPr>
                      <a:r>
                        <a:rPr lang="en-US" sz="1400">
                          <a:effectLst/>
                        </a:rPr>
                        <a:t>14</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The building is equipped with a Power Generator or UPS?</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1458700223"/>
                  </a:ext>
                </a:extLst>
              </a:tr>
              <a:tr h="370101">
                <a:tc>
                  <a:txBody>
                    <a:bodyPr/>
                    <a:lstStyle/>
                    <a:p>
                      <a:pPr algn="just">
                        <a:lnSpc>
                          <a:spcPct val="115000"/>
                        </a:lnSpc>
                      </a:pPr>
                      <a:r>
                        <a:rPr lang="en-US" sz="1400">
                          <a:effectLst/>
                        </a:rPr>
                        <a:t>15</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The building is equipped with a water supply (Jo-jo tanks), which should be able to supply the NYDA with a minimum of 20 000L of water at any given time should the need arise. On occupation</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3824357962"/>
                  </a:ext>
                </a:extLst>
              </a:tr>
              <a:tr h="319006">
                <a:tc>
                  <a:txBody>
                    <a:bodyPr/>
                    <a:lstStyle/>
                    <a:p>
                      <a:pPr algn="just">
                        <a:lnSpc>
                          <a:spcPct val="115000"/>
                        </a:lnSpc>
                      </a:pPr>
                      <a:r>
                        <a:rPr lang="en-US" sz="1400">
                          <a:effectLst/>
                        </a:rPr>
                        <a:t>16</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r>
                        <a:rPr lang="en-GB" sz="1400">
                          <a:effectLst/>
                        </a:rPr>
                        <a:t>The property owner should give NYDA brand image and signage rights. Such clause will be included in the Service Level Agreement.</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a:effectLst/>
                        </a:rPr>
                        <a:t> </a:t>
                      </a:r>
                      <a:endParaRPr lang="en-ZA" sz="1400">
                        <a:effectLst/>
                        <a:latin typeface="Times New Roman" panose="02020603050405020304" pitchFamily="18" charset="0"/>
                        <a:ea typeface="Times New Roman" panose="02020603050405020304" pitchFamily="18" charset="0"/>
                      </a:endParaRPr>
                    </a:p>
                  </a:txBody>
                  <a:tcPr marL="44655" marR="44655" marT="0" marB="0"/>
                </a:tc>
                <a:tc>
                  <a:txBody>
                    <a:bodyPr/>
                    <a:lstStyle/>
                    <a:p>
                      <a:pPr algn="just">
                        <a:lnSpc>
                          <a:spcPct val="115000"/>
                        </a:lnSpc>
                      </a:pPr>
                      <a:r>
                        <a:rPr lang="en-US" sz="1400" dirty="0">
                          <a:effectLst/>
                        </a:rPr>
                        <a:t> </a:t>
                      </a:r>
                      <a:endParaRPr lang="en-ZA" sz="1400" dirty="0">
                        <a:effectLst/>
                        <a:latin typeface="Times New Roman" panose="02020603050405020304" pitchFamily="18" charset="0"/>
                        <a:ea typeface="Times New Roman" panose="02020603050405020304" pitchFamily="18" charset="0"/>
                      </a:endParaRPr>
                    </a:p>
                  </a:txBody>
                  <a:tcPr marL="44655" marR="44655" marT="0" marB="0"/>
                </a:tc>
                <a:extLst>
                  <a:ext uri="{0D108BD9-81ED-4DB2-BD59-A6C34878D82A}">
                    <a16:rowId xmlns:a16="http://schemas.microsoft.com/office/drawing/2014/main" val="409874275"/>
                  </a:ext>
                </a:extLst>
              </a:tr>
            </a:tbl>
          </a:graphicData>
        </a:graphic>
      </p:graphicFrame>
    </p:spTree>
    <p:extLst>
      <p:ext uri="{BB962C8B-B14F-4D97-AF65-F5344CB8AC3E}">
        <p14:creationId xmlns:p14="http://schemas.microsoft.com/office/powerpoint/2010/main" val="2969125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8216954" cy="788815"/>
          </a:xfrm>
          <a:solidFill>
            <a:srgbClr val="00B050"/>
          </a:solidFill>
        </p:spPr>
        <p:txBody>
          <a:bodyPr>
            <a:normAutofit/>
          </a:bodyPr>
          <a:lstStyle/>
          <a:p>
            <a:pPr algn="l"/>
            <a:r>
              <a:rPr lang="en-US" sz="1600" b="1" dirty="0">
                <a:solidFill>
                  <a:schemeClr val="bg1"/>
                </a:solidFill>
                <a:latin typeface="Arial" panose="020B0604020202020204" pitchFamily="34" charset="0"/>
                <a:cs typeface="Arial" panose="020B0604020202020204" pitchFamily="34" charset="0"/>
              </a:rPr>
              <a:t>2. OBJECTIVES, CONDITIONS AND REQUIREMENTS OF THE TENDER PROCEDURE</a:t>
            </a:r>
          </a:p>
        </p:txBody>
      </p:sp>
      <p:sp>
        <p:nvSpPr>
          <p:cNvPr id="8" name="TextBox 7">
            <a:extLst>
              <a:ext uri="{FF2B5EF4-FFF2-40B4-BE49-F238E27FC236}">
                <a16:creationId xmlns:a16="http://schemas.microsoft.com/office/drawing/2014/main" id="{A68E5658-22E5-4520-BE83-3242E2BD9979}"/>
              </a:ext>
            </a:extLst>
          </p:cNvPr>
          <p:cNvSpPr txBox="1"/>
          <p:nvPr/>
        </p:nvSpPr>
        <p:spPr>
          <a:xfrm>
            <a:off x="612085" y="2072640"/>
            <a:ext cx="8124223" cy="2893100"/>
          </a:xfrm>
          <a:prstGeom prst="rect">
            <a:avLst/>
          </a:prstGeom>
          <a:noFill/>
        </p:spPr>
        <p:txBody>
          <a:bodyPr wrap="squar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All participating bidders must indicate their company name and company representative in Teams chat with contact details (email &amp; number) </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Bidders are reminded: Telephonic request for clarification will not be accepted. Any clarification required by a bidder regarding the meaning and interpretation of the Terms of Reference or any aspect concerning the bid must be requested in writing via email from SCM (tenders@nyda.gov.za).</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Written questions of clarification must be sent on or before </a:t>
            </a:r>
            <a:r>
              <a:rPr lang="en-US" sz="1400" dirty="0">
                <a:solidFill>
                  <a:srgbClr val="FF0000"/>
                </a:solidFill>
                <a:latin typeface="Arial" panose="020B0604020202020204" pitchFamily="34" charset="0"/>
                <a:cs typeface="Arial" panose="020B0604020202020204" pitchFamily="34" charset="0"/>
              </a:rPr>
              <a:t>16 October 2023 </a:t>
            </a:r>
            <a:r>
              <a:rPr lang="en-US" sz="1400" dirty="0">
                <a:latin typeface="Arial" panose="020B0604020202020204" pitchFamily="34" charset="0"/>
                <a:cs typeface="Arial" panose="020B0604020202020204" pitchFamily="34" charset="0"/>
              </a:rPr>
              <a:t>at </a:t>
            </a:r>
            <a:r>
              <a:rPr lang="en-US" sz="1400" dirty="0">
                <a:solidFill>
                  <a:srgbClr val="FF0000"/>
                </a:solidFill>
                <a:latin typeface="Arial" panose="020B0604020202020204" pitchFamily="34" charset="0"/>
                <a:cs typeface="Arial" panose="020B0604020202020204" pitchFamily="34" charset="0"/>
              </a:rPr>
              <a:t>16h00</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A reply to all questions and answers is intended to be sent by email to all prospective bidders as follows: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Date: </a:t>
            </a:r>
            <a:r>
              <a:rPr lang="en-US" sz="1400" dirty="0">
                <a:solidFill>
                  <a:srgbClr val="FF0000"/>
                </a:solidFill>
                <a:latin typeface="Arial" panose="020B0604020202020204" pitchFamily="34" charset="0"/>
                <a:cs typeface="Arial" panose="020B0604020202020204" pitchFamily="34" charset="0"/>
              </a:rPr>
              <a:t>17 October : 2023</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bid number (RFP2023/24/NYDA) should always be quoted in all correspondence.</a:t>
            </a:r>
          </a:p>
        </p:txBody>
      </p:sp>
    </p:spTree>
    <p:extLst>
      <p:ext uri="{BB962C8B-B14F-4D97-AF65-F5344CB8AC3E}">
        <p14:creationId xmlns:p14="http://schemas.microsoft.com/office/powerpoint/2010/main" val="795701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8216954" cy="788815"/>
          </a:xfrm>
          <a:solidFill>
            <a:srgbClr val="00B050"/>
          </a:solidFill>
        </p:spPr>
        <p:txBody>
          <a:bodyPr>
            <a:normAutofit/>
          </a:bodyPr>
          <a:lstStyle/>
          <a:p>
            <a:pPr algn="l"/>
            <a:r>
              <a:rPr lang="en-US" sz="1600" b="1" dirty="0">
                <a:solidFill>
                  <a:schemeClr val="bg1"/>
                </a:solidFill>
                <a:latin typeface="Arial" panose="020B0604020202020204" pitchFamily="34" charset="0"/>
                <a:cs typeface="Arial" panose="020B0604020202020204" pitchFamily="34" charset="0"/>
              </a:rPr>
              <a:t>2. OBJECTIVES, CONDITIONS AND REQUIREMENTS OF THE TENDER PROCEDURE CONTINUES……</a:t>
            </a:r>
          </a:p>
        </p:txBody>
      </p:sp>
      <p:sp>
        <p:nvSpPr>
          <p:cNvPr id="8" name="TextBox 7">
            <a:extLst>
              <a:ext uri="{FF2B5EF4-FFF2-40B4-BE49-F238E27FC236}">
                <a16:creationId xmlns:a16="http://schemas.microsoft.com/office/drawing/2014/main" id="{A68E5658-22E5-4520-BE83-3242E2BD9979}"/>
              </a:ext>
            </a:extLst>
          </p:cNvPr>
          <p:cNvSpPr txBox="1"/>
          <p:nvPr/>
        </p:nvSpPr>
        <p:spPr>
          <a:xfrm>
            <a:off x="612085" y="2072640"/>
            <a:ext cx="8124223" cy="3108543"/>
          </a:xfrm>
          <a:prstGeom prst="rect">
            <a:avLst/>
          </a:prstGeom>
          <a:noFill/>
        </p:spPr>
        <p:txBody>
          <a:bodyPr wrap="squar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A submission of </a:t>
            </a:r>
            <a:r>
              <a:rPr lang="en-US" sz="1400" b="1" dirty="0">
                <a:latin typeface="Arial" panose="020B0604020202020204" pitchFamily="34" charset="0"/>
                <a:cs typeface="Arial" panose="020B0604020202020204" pitchFamily="34" charset="0"/>
              </a:rPr>
              <a:t>one original hardcopy version </a:t>
            </a:r>
            <a:r>
              <a:rPr lang="en-US" sz="1400" dirty="0">
                <a:latin typeface="Arial" panose="020B0604020202020204" pitchFamily="34" charset="0"/>
                <a:cs typeface="Arial" panose="020B0604020202020204" pitchFamily="34" charset="0"/>
              </a:rPr>
              <a:t>must be the original submission, clearly marked </a:t>
            </a:r>
            <a:r>
              <a:rPr lang="en-US" sz="1400" b="1" dirty="0">
                <a:latin typeface="Arial" panose="020B0604020202020204" pitchFamily="34" charset="0"/>
                <a:cs typeface="Arial" panose="020B0604020202020204" pitchFamily="34" charset="0"/>
              </a:rPr>
              <a:t>"Original" </a:t>
            </a:r>
            <a:r>
              <a:rPr lang="en-US" sz="1400" dirty="0">
                <a:latin typeface="Arial" panose="020B0604020202020204" pitchFamily="34" charset="0"/>
                <a:cs typeface="Arial" panose="020B0604020202020204" pitchFamily="34" charset="0"/>
              </a:rPr>
              <a:t>and a softcopy/electronic version in PDF-Format digital copied versions of the original (Flash-drive/USB/Memory Stick)</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original and a copy must contain the same information and must be clearly marked and professionally presented.</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Bids should be submitted in a sealed envelope, marked with:</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 number: RFP2023/24/NYDA</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 Description: Advertisement of the lease of corporate office space for NYDA Head Office over a period of seven (7) years.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name and address of the bidder</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Bids must be submitted on or before </a:t>
            </a:r>
            <a:r>
              <a:rPr lang="en-US" sz="1400" b="1" dirty="0">
                <a:solidFill>
                  <a:srgbClr val="FF0000"/>
                </a:solidFill>
                <a:latin typeface="Arial" panose="020B0604020202020204" pitchFamily="34" charset="0"/>
                <a:cs typeface="Arial" panose="020B0604020202020204" pitchFamily="34" charset="0"/>
              </a:rPr>
              <a:t>11am on Tuesday, 24 October 2023</a:t>
            </a:r>
            <a:r>
              <a:rPr lang="en-US"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1400" b="1" dirty="0">
                <a:latin typeface="Arial" panose="020B0604020202020204" pitchFamily="34" charset="0"/>
                <a:cs typeface="Arial" panose="020B0604020202020204" pitchFamily="34" charset="0"/>
              </a:rPr>
              <a:t>Bids which are submitted after the closing date and time  will not be accepted.</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Bidder’s representative are encouraged to share the information with the person who will be compiling the bid document to ensure that the requirements of the tender are understood.</a:t>
            </a:r>
          </a:p>
        </p:txBody>
      </p:sp>
    </p:spTree>
    <p:extLst>
      <p:ext uri="{BB962C8B-B14F-4D97-AF65-F5344CB8AC3E}">
        <p14:creationId xmlns:p14="http://schemas.microsoft.com/office/powerpoint/2010/main" val="1964020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8128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8216954" cy="397257"/>
          </a:xfrm>
          <a:solidFill>
            <a:srgbClr val="00B050"/>
          </a:solidFill>
        </p:spPr>
        <p:txBody>
          <a:bodyPr>
            <a:normAutofit/>
          </a:bodyPr>
          <a:lstStyle/>
          <a:p>
            <a:pPr algn="l"/>
            <a:r>
              <a:rPr lang="en-US" sz="1600" b="1" dirty="0">
                <a:solidFill>
                  <a:schemeClr val="bg1"/>
                </a:solidFill>
                <a:latin typeface="Arial" panose="020B0604020202020204" pitchFamily="34" charset="0"/>
                <a:cs typeface="Arial" panose="020B0604020202020204" pitchFamily="34" charset="0"/>
              </a:rPr>
              <a:t>3. FOUR (4) STAGE EVALUATION PROCESS</a:t>
            </a:r>
          </a:p>
        </p:txBody>
      </p:sp>
      <p:sp>
        <p:nvSpPr>
          <p:cNvPr id="11" name="TextBox 10">
            <a:extLst>
              <a:ext uri="{FF2B5EF4-FFF2-40B4-BE49-F238E27FC236}">
                <a16:creationId xmlns:a16="http://schemas.microsoft.com/office/drawing/2014/main" id="{303E3535-B40D-423C-B6A5-0134B57421F9}"/>
              </a:ext>
            </a:extLst>
          </p:cNvPr>
          <p:cNvSpPr txBox="1"/>
          <p:nvPr/>
        </p:nvSpPr>
        <p:spPr>
          <a:xfrm>
            <a:off x="571446" y="1731874"/>
            <a:ext cx="6296714" cy="338554"/>
          </a:xfrm>
          <a:prstGeom prst="rect">
            <a:avLst/>
          </a:prstGeom>
          <a:noFill/>
        </p:spPr>
        <p:txBody>
          <a:bodyPr wrap="square">
            <a:spAutoFit/>
          </a:bodyPr>
          <a:lstStyle/>
          <a:p>
            <a:r>
              <a:rPr lang="en-US" sz="1600" b="1" dirty="0">
                <a:latin typeface="Arial" panose="020B0604020202020204" pitchFamily="34" charset="0"/>
                <a:cs typeface="Arial" panose="020B0604020202020204" pitchFamily="34" charset="0"/>
              </a:rPr>
              <a:t>Mandatory criteria (Stage one)</a:t>
            </a:r>
          </a:p>
        </p:txBody>
      </p:sp>
      <p:sp>
        <p:nvSpPr>
          <p:cNvPr id="13" name="TextBox 12">
            <a:extLst>
              <a:ext uri="{FF2B5EF4-FFF2-40B4-BE49-F238E27FC236}">
                <a16:creationId xmlns:a16="http://schemas.microsoft.com/office/drawing/2014/main" id="{E0A14767-94F1-48CD-B1C3-8D504ABC6A01}"/>
              </a:ext>
            </a:extLst>
          </p:cNvPr>
          <p:cNvSpPr txBox="1"/>
          <p:nvPr/>
        </p:nvSpPr>
        <p:spPr>
          <a:xfrm>
            <a:off x="612086" y="2064094"/>
            <a:ext cx="7757865" cy="523220"/>
          </a:xfrm>
          <a:prstGeom prst="rect">
            <a:avLst/>
          </a:prstGeom>
          <a:noFill/>
        </p:spPr>
        <p:txBody>
          <a:bodyPr wrap="square">
            <a:spAutoFit/>
          </a:bodyPr>
          <a:lstStyle/>
          <a:p>
            <a:r>
              <a:rPr lang="en-US" sz="1400" dirty="0">
                <a:latin typeface="Arial" panose="020B0604020202020204" pitchFamily="34" charset="0"/>
                <a:cs typeface="Arial" panose="020B0604020202020204" pitchFamily="34" charset="0"/>
              </a:rPr>
              <a:t>During the administrative/eligibility assessment, failure to provide any mandatory information as requested on page 22 will result in the proposal being deemed non–responsive.</a:t>
            </a:r>
          </a:p>
        </p:txBody>
      </p:sp>
      <p:sp>
        <p:nvSpPr>
          <p:cNvPr id="15" name="TextBox 14">
            <a:extLst>
              <a:ext uri="{FF2B5EF4-FFF2-40B4-BE49-F238E27FC236}">
                <a16:creationId xmlns:a16="http://schemas.microsoft.com/office/drawing/2014/main" id="{1B1D1C7D-FDC8-4A0D-A776-7AE6F7C39CA1}"/>
              </a:ext>
            </a:extLst>
          </p:cNvPr>
          <p:cNvSpPr txBox="1"/>
          <p:nvPr/>
        </p:nvSpPr>
        <p:spPr>
          <a:xfrm>
            <a:off x="612086" y="2587696"/>
            <a:ext cx="6215434" cy="369332"/>
          </a:xfrm>
          <a:prstGeom prst="rect">
            <a:avLst/>
          </a:prstGeom>
          <a:noFill/>
        </p:spPr>
        <p:txBody>
          <a:bodyPr wrap="square">
            <a:spAutoFit/>
          </a:bodyPr>
          <a:lstStyle/>
          <a:p>
            <a:r>
              <a:rPr lang="en-US" sz="1600" b="1" dirty="0">
                <a:latin typeface="Arial" panose="020B0604020202020204" pitchFamily="34" charset="0"/>
                <a:cs typeface="Arial" panose="020B0604020202020204" pitchFamily="34" charset="0"/>
              </a:rPr>
              <a:t>Functionality criteria (Stage two</a:t>
            </a:r>
            <a:r>
              <a:rPr lang="en-US" b="1" dirty="0">
                <a:latin typeface="Arial" panose="020B0604020202020204" pitchFamily="34" charset="0"/>
                <a:cs typeface="Arial" panose="020B0604020202020204" pitchFamily="34" charset="0"/>
              </a:rPr>
              <a:t>)</a:t>
            </a:r>
          </a:p>
        </p:txBody>
      </p:sp>
      <p:sp>
        <p:nvSpPr>
          <p:cNvPr id="19" name="TextBox 18">
            <a:extLst>
              <a:ext uri="{FF2B5EF4-FFF2-40B4-BE49-F238E27FC236}">
                <a16:creationId xmlns:a16="http://schemas.microsoft.com/office/drawing/2014/main" id="{6226A5C1-70D9-4D6E-8402-329B9B8FEF03}"/>
              </a:ext>
            </a:extLst>
          </p:cNvPr>
          <p:cNvSpPr txBox="1"/>
          <p:nvPr/>
        </p:nvSpPr>
        <p:spPr>
          <a:xfrm>
            <a:off x="571445" y="2801012"/>
            <a:ext cx="8491275" cy="4308872"/>
          </a:xfrm>
          <a:prstGeom prst="rect">
            <a:avLst/>
          </a:prstGeom>
          <a:noFill/>
        </p:spPr>
        <p:txBody>
          <a:bodyPr wrap="squar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Corporate office space (Max 20 points)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 No extra points will be allocated for proposed office space above 4500sqm. Excess office space will be deemed to be provided for free and must not be included in the price schedule. </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Proof of ownership (title deed or signed letter from the municipality with property details)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Where an estate agent is bidding, the proof of ownership must be supported by the traceable letter from the landlord granting the estate agent permission to bid. </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Company experience (Max 20 points)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Positive  testimonial  letters from current or  previous tenants, dated within the past 10 years.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(4 letters to obtain full points)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Methodology and approach (Max 60 Points)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general maintenance or mitigation plan of the proposed corporate office space as per    2.8(Max 30 points) </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Please note that the Form of Evidence for Head Office tender documents refers to “Methodology and approach detailing the general maintenance or mitigation plan as indicated on item 2.7 of the scope of work.” . The items referred to are on 2.8 and not 2.7</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full professional team as per 2.5 above (Max 20 points)</a:t>
            </a:r>
          </a:p>
          <a:p>
            <a:r>
              <a:rPr lang="en-US" sz="1600" b="1" dirty="0">
                <a:latin typeface="Arial" panose="020B0604020202020204" pitchFamily="34" charset="0"/>
                <a:cs typeface="Arial" panose="020B0604020202020204" pitchFamily="34" charset="0"/>
              </a:rPr>
              <a:t>NB: Bidders who fail to obtain a minimum threshold on functionality of 65% will be disqualified from Further Evaluation</a:t>
            </a:r>
          </a:p>
          <a:p>
            <a:endParaRPr lang="en-US" b="1" dirty="0"/>
          </a:p>
        </p:txBody>
      </p:sp>
    </p:spTree>
    <p:extLst>
      <p:ext uri="{BB962C8B-B14F-4D97-AF65-F5344CB8AC3E}">
        <p14:creationId xmlns:p14="http://schemas.microsoft.com/office/powerpoint/2010/main" val="1527144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81280" y="-1016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124406" y="999234"/>
            <a:ext cx="8216954" cy="397257"/>
          </a:xfrm>
          <a:solidFill>
            <a:srgbClr val="00B050"/>
          </a:solidFill>
        </p:spPr>
        <p:txBody>
          <a:bodyPr>
            <a:normAutofit/>
          </a:bodyPr>
          <a:lstStyle/>
          <a:p>
            <a:pPr algn="l"/>
            <a:r>
              <a:rPr lang="en-US" sz="1600" b="1" dirty="0">
                <a:solidFill>
                  <a:schemeClr val="bg1"/>
                </a:solidFill>
                <a:latin typeface="Arial" panose="020B0604020202020204" pitchFamily="34" charset="0"/>
                <a:cs typeface="Arial" panose="020B0604020202020204" pitchFamily="34" charset="0"/>
              </a:rPr>
              <a:t>3.  FOUR (4) STAGE EVALUATION PROCESS CONTINUES…</a:t>
            </a:r>
          </a:p>
        </p:txBody>
      </p:sp>
      <p:sp>
        <p:nvSpPr>
          <p:cNvPr id="12" name="TextBox 11">
            <a:extLst>
              <a:ext uri="{FF2B5EF4-FFF2-40B4-BE49-F238E27FC236}">
                <a16:creationId xmlns:a16="http://schemas.microsoft.com/office/drawing/2014/main" id="{F4D7546C-1854-4794-B51D-CAFD9CF2288A}"/>
              </a:ext>
            </a:extLst>
          </p:cNvPr>
          <p:cNvSpPr txBox="1"/>
          <p:nvPr/>
        </p:nvSpPr>
        <p:spPr>
          <a:xfrm>
            <a:off x="30480" y="1396491"/>
            <a:ext cx="9245599" cy="5636928"/>
          </a:xfrm>
          <a:prstGeom prst="rect">
            <a:avLst/>
          </a:prstGeom>
          <a:noFill/>
        </p:spPr>
        <p:txBody>
          <a:bodyPr wrap="square">
            <a:spAutoFit/>
          </a:bodyPr>
          <a:lstStyle/>
          <a:p>
            <a:r>
              <a:rPr lang="en-US" sz="1600" b="1" dirty="0">
                <a:latin typeface="Arial" panose="020B0604020202020204" pitchFamily="34" charset="0"/>
                <a:cs typeface="Arial" panose="020B0604020202020204" pitchFamily="34" charset="0"/>
              </a:rPr>
              <a:t>Stage three</a:t>
            </a:r>
            <a:endParaRPr lang="en-US"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sz="1400" dirty="0">
                <a:latin typeface="Arial" panose="020B0604020202020204" pitchFamily="34" charset="0"/>
                <a:cs typeface="Arial" panose="020B0604020202020204" pitchFamily="34" charset="0"/>
              </a:rPr>
              <a:t>NYDA will be doing site visits to verify if the building is in line with NYDA Requirements</a:t>
            </a:r>
          </a:p>
          <a:p>
            <a:pPr marL="800100" lvl="1" indent="-34290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Verifying information as per corporate office space requirements item 2.6</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Reviewing the draft lease agreements in relation to NYDA requirements.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Reviewing floor plan in line with NYDA requirements.</a:t>
            </a:r>
            <a:endParaRPr lang="en-US" sz="1600" b="1" dirty="0">
              <a:latin typeface="Arial" panose="020B0604020202020204" pitchFamily="34" charset="0"/>
              <a:cs typeface="Arial" panose="020B0604020202020204" pitchFamily="34" charset="0"/>
            </a:endParaRPr>
          </a:p>
          <a:p>
            <a:pPr>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Stage Four - Price and Specific Goals </a:t>
            </a:r>
            <a:endParaRPr lang="en-US" sz="14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Bidders will be evaluated based on 80/20 preferential points system, where 80 points will be used for price including all applicable taxes and 20 points are allocable to Specific Goals.(SBD 6.1)</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Bidder must price according to the price schedule provided.</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Breakdown on costs should be provided, where necessary;</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bidder (Landlord) must provide an allowance towards the Tenant’s installation which is  equivalent of five months rental fee at no cost to NYDA. </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price schedule must be completed in non-erasable ink and the use of correction fluid/tape is not permitted;</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All prices quoted will remain firm for the first twelve (12) months, after anniversary date, the estimated price increase and percentage for remaining years will be fixed at 6,8% for bidding purposes, however, the actual increase will be determined by Consumer Price Index (CPI) or negotiated with the successful bidder.</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NYDA will pay for proposed office space up to between 4000sqm and 45000sqm. Excess office space will be deemed to be provided for free and must not be included in the price schedule.</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Prices tendered must be valid for 120 days and must be for 7 years including provision for price increase; </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Bidders are to bring the total amount from the pricing schedules above to the final summary and add the provision for tenant installation costs to total bid price;</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Pricing should include VAT and must be in South African Rand.</a:t>
            </a:r>
          </a:p>
          <a:p>
            <a:r>
              <a:rPr lang="en-US" sz="1400" b="1" dirty="0">
                <a:latin typeface="Arial" panose="020B0604020202020204" pitchFamily="34" charset="0"/>
                <a:cs typeface="Arial" panose="020B0604020202020204" pitchFamily="34" charset="0"/>
              </a:rPr>
              <a:t>NB: Bidder must comply with the price instruction as indicated on page 24</a:t>
            </a:r>
          </a:p>
        </p:txBody>
      </p:sp>
    </p:spTree>
    <p:extLst>
      <p:ext uri="{BB962C8B-B14F-4D97-AF65-F5344CB8AC3E}">
        <p14:creationId xmlns:p14="http://schemas.microsoft.com/office/powerpoint/2010/main" val="4207295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81280" y="-20320"/>
            <a:ext cx="9144000" cy="6869668"/>
          </a:xfrm>
          <a:prstGeom prst="rect">
            <a:avLst/>
          </a:prstGeom>
        </p:spPr>
      </p:pic>
      <p:pic>
        <p:nvPicPr>
          <p:cNvPr id="3" name="Picture 2">
            <a:extLst>
              <a:ext uri="{FF2B5EF4-FFF2-40B4-BE49-F238E27FC236}">
                <a16:creationId xmlns:a16="http://schemas.microsoft.com/office/drawing/2014/main" id="{B124E627-941D-440C-B964-930CF60F5561}"/>
              </a:ext>
            </a:extLst>
          </p:cNvPr>
          <p:cNvPicPr>
            <a:picLocks noChangeAspect="1"/>
          </p:cNvPicPr>
          <p:nvPr/>
        </p:nvPicPr>
        <p:blipFill>
          <a:blip r:embed="rId3"/>
          <a:stretch>
            <a:fillRect/>
          </a:stretch>
        </p:blipFill>
        <p:spPr>
          <a:xfrm>
            <a:off x="822635" y="3054063"/>
            <a:ext cx="7498730" cy="749873"/>
          </a:xfrm>
          <a:prstGeom prst="rect">
            <a:avLst/>
          </a:prstGeom>
        </p:spPr>
      </p:pic>
    </p:spTree>
    <p:extLst>
      <p:ext uri="{BB962C8B-B14F-4D97-AF65-F5344CB8AC3E}">
        <p14:creationId xmlns:p14="http://schemas.microsoft.com/office/powerpoint/2010/main" val="1077163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D1ACCE-4D73-C141-8838-BC543341C0B3}"/>
              </a:ext>
            </a:extLst>
          </p:cNvPr>
          <p:cNvPicPr>
            <a:picLocks noChangeAspect="1"/>
          </p:cNvPicPr>
          <p:nvPr/>
        </p:nvPicPr>
        <p:blipFill rotWithShape="1">
          <a:blip r:embed="rId2"/>
          <a:srcRect l="-1" r="8364"/>
          <a:stretch/>
        </p:blipFill>
        <p:spPr>
          <a:xfrm>
            <a:off x="0" y="-24334"/>
            <a:ext cx="9144000" cy="6882334"/>
          </a:xfrm>
          <a:prstGeom prst="rect">
            <a:avLst/>
          </a:prstGeom>
        </p:spPr>
      </p:pic>
      <p:sp>
        <p:nvSpPr>
          <p:cNvPr id="7" name="Title 1">
            <a:extLst>
              <a:ext uri="{FF2B5EF4-FFF2-40B4-BE49-F238E27FC236}">
                <a16:creationId xmlns:a16="http://schemas.microsoft.com/office/drawing/2014/main" id="{ED88FB43-4BB5-4146-B392-4F929F0D3527}"/>
              </a:ext>
            </a:extLst>
          </p:cNvPr>
          <p:cNvSpPr>
            <a:spLocks noGrp="1"/>
          </p:cNvSpPr>
          <p:nvPr>
            <p:ph type="ctrTitle"/>
          </p:nvPr>
        </p:nvSpPr>
        <p:spPr>
          <a:xfrm>
            <a:off x="426720" y="1357661"/>
            <a:ext cx="4764236" cy="365919"/>
          </a:xfrm>
        </p:spPr>
        <p:txBody>
          <a:bodyPr>
            <a:normAutofit/>
          </a:bodyPr>
          <a:lstStyle/>
          <a:p>
            <a:pPr algn="l"/>
            <a:r>
              <a:rPr kumimoji="0" lang="en-US" altLang="en-US" sz="2000" b="1" i="0" u="none" strike="noStrike" kern="1200" cap="none" spc="0" normalizeH="0" baseline="0" noProof="0" dirty="0">
                <a:ln>
                  <a:noFill/>
                </a:ln>
                <a:solidFill>
                  <a:srgbClr val="D42E12"/>
                </a:solidFill>
                <a:effectLst/>
                <a:uLnTx/>
                <a:uFillTx/>
                <a:latin typeface="Arial" panose="020B0604020202020204" pitchFamily="34" charset="0"/>
                <a:cs typeface="Arial" panose="020B0604020202020204" pitchFamily="34" charset="0"/>
              </a:rPr>
              <a:t>AGENDA</a:t>
            </a:r>
            <a:endParaRPr lang="en-US" sz="2000" b="1" dirty="0">
              <a:solidFill>
                <a:schemeClr val="accent1">
                  <a:lumMod val="50000"/>
                </a:schemeClr>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5C720CF3-D9C8-4D12-A2B1-7A8F9D481AA5}"/>
              </a:ext>
            </a:extLst>
          </p:cNvPr>
          <p:cNvSpPr/>
          <p:nvPr/>
        </p:nvSpPr>
        <p:spPr>
          <a:xfrm>
            <a:off x="452741" y="2039598"/>
            <a:ext cx="3580779" cy="68071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rial" panose="020B0604020202020204" pitchFamily="34" charset="0"/>
                <a:cs typeface="Arial" panose="020B0604020202020204" pitchFamily="34" charset="0"/>
              </a:rPr>
              <a:t>TERMS OF REFERENCE</a:t>
            </a:r>
          </a:p>
        </p:txBody>
      </p:sp>
      <p:sp>
        <p:nvSpPr>
          <p:cNvPr id="10" name="Oval 9">
            <a:extLst>
              <a:ext uri="{FF2B5EF4-FFF2-40B4-BE49-F238E27FC236}">
                <a16:creationId xmlns:a16="http://schemas.microsoft.com/office/drawing/2014/main" id="{79BC20A7-F8E2-45C7-AEB4-BA656D71289C}"/>
              </a:ext>
            </a:extLst>
          </p:cNvPr>
          <p:cNvSpPr/>
          <p:nvPr/>
        </p:nvSpPr>
        <p:spPr>
          <a:xfrm>
            <a:off x="4633310" y="1935482"/>
            <a:ext cx="842125" cy="7848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11" name="Rectangle 10">
            <a:extLst>
              <a:ext uri="{FF2B5EF4-FFF2-40B4-BE49-F238E27FC236}">
                <a16:creationId xmlns:a16="http://schemas.microsoft.com/office/drawing/2014/main" id="{477CD09B-2A3E-448D-80C9-F973A33B5EAF}"/>
              </a:ext>
            </a:extLst>
          </p:cNvPr>
          <p:cNvSpPr/>
          <p:nvPr/>
        </p:nvSpPr>
        <p:spPr>
          <a:xfrm>
            <a:off x="452741" y="2880305"/>
            <a:ext cx="3580779" cy="7513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rial" panose="020B0604020202020204" pitchFamily="34" charset="0"/>
                <a:cs typeface="Arial" panose="020B0604020202020204" pitchFamily="34" charset="0"/>
              </a:rPr>
              <a:t>OBJECTIVES, CONDITIONS AND REQUIREMENTS OF THE TENDER PROCEDURE</a:t>
            </a:r>
          </a:p>
        </p:txBody>
      </p:sp>
      <p:sp>
        <p:nvSpPr>
          <p:cNvPr id="12" name="Rectangle 11">
            <a:extLst>
              <a:ext uri="{FF2B5EF4-FFF2-40B4-BE49-F238E27FC236}">
                <a16:creationId xmlns:a16="http://schemas.microsoft.com/office/drawing/2014/main" id="{A2DA7E3E-3B13-45AB-8561-C2DD4F90CDE4}"/>
              </a:ext>
            </a:extLst>
          </p:cNvPr>
          <p:cNvSpPr/>
          <p:nvPr/>
        </p:nvSpPr>
        <p:spPr>
          <a:xfrm>
            <a:off x="452740" y="3891758"/>
            <a:ext cx="3580779" cy="6807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rial" panose="020B0604020202020204" pitchFamily="34" charset="0"/>
                <a:cs typeface="Arial" panose="020B0604020202020204" pitchFamily="34" charset="0"/>
              </a:rPr>
              <a:t>THREE (4) STAGE EVALUATION PROCESS </a:t>
            </a:r>
          </a:p>
        </p:txBody>
      </p:sp>
      <p:sp>
        <p:nvSpPr>
          <p:cNvPr id="14" name="Rectangle 13">
            <a:extLst>
              <a:ext uri="{FF2B5EF4-FFF2-40B4-BE49-F238E27FC236}">
                <a16:creationId xmlns:a16="http://schemas.microsoft.com/office/drawing/2014/main" id="{0870A712-EE23-4983-AC97-CB7C88AEBBFE}"/>
              </a:ext>
            </a:extLst>
          </p:cNvPr>
          <p:cNvSpPr/>
          <p:nvPr/>
        </p:nvSpPr>
        <p:spPr>
          <a:xfrm>
            <a:off x="452741" y="4803119"/>
            <a:ext cx="3580778" cy="680716"/>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rial" panose="020B0604020202020204" pitchFamily="34" charset="0"/>
                <a:cs typeface="Arial" panose="020B0604020202020204" pitchFamily="34" charset="0"/>
              </a:rPr>
              <a:t>QUESTIONS</a:t>
            </a:r>
          </a:p>
        </p:txBody>
      </p:sp>
      <p:sp>
        <p:nvSpPr>
          <p:cNvPr id="15" name="Oval 14">
            <a:extLst>
              <a:ext uri="{FF2B5EF4-FFF2-40B4-BE49-F238E27FC236}">
                <a16:creationId xmlns:a16="http://schemas.microsoft.com/office/drawing/2014/main" id="{25EE60C4-376A-461C-9EFE-A2FF423AC610}"/>
              </a:ext>
            </a:extLst>
          </p:cNvPr>
          <p:cNvSpPr/>
          <p:nvPr/>
        </p:nvSpPr>
        <p:spPr>
          <a:xfrm>
            <a:off x="4645505" y="2833714"/>
            <a:ext cx="829931" cy="87030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
        <p:nvSpPr>
          <p:cNvPr id="20" name="Oval 19">
            <a:extLst>
              <a:ext uri="{FF2B5EF4-FFF2-40B4-BE49-F238E27FC236}">
                <a16:creationId xmlns:a16="http://schemas.microsoft.com/office/drawing/2014/main" id="{733D8B5A-FB6E-44C3-9FE1-FC539C386D11}"/>
              </a:ext>
            </a:extLst>
          </p:cNvPr>
          <p:cNvSpPr/>
          <p:nvPr/>
        </p:nvSpPr>
        <p:spPr>
          <a:xfrm>
            <a:off x="4633310" y="3904887"/>
            <a:ext cx="829931" cy="78483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p>
        </p:txBody>
      </p:sp>
      <p:sp>
        <p:nvSpPr>
          <p:cNvPr id="21" name="Oval 20">
            <a:extLst>
              <a:ext uri="{FF2B5EF4-FFF2-40B4-BE49-F238E27FC236}">
                <a16:creationId xmlns:a16="http://schemas.microsoft.com/office/drawing/2014/main" id="{60E9CBAF-349D-4AB8-B658-EF7D0E1AB5DF}"/>
              </a:ext>
            </a:extLst>
          </p:cNvPr>
          <p:cNvSpPr/>
          <p:nvPr/>
        </p:nvSpPr>
        <p:spPr>
          <a:xfrm>
            <a:off x="4633309" y="4803119"/>
            <a:ext cx="829931" cy="784832"/>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4</a:t>
            </a:r>
          </a:p>
        </p:txBody>
      </p:sp>
    </p:spTree>
    <p:extLst>
      <p:ext uri="{BB962C8B-B14F-4D97-AF65-F5344CB8AC3E}">
        <p14:creationId xmlns:p14="http://schemas.microsoft.com/office/powerpoint/2010/main" val="3614609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2456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4764236"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1. Terms of reference </a:t>
            </a:r>
          </a:p>
        </p:txBody>
      </p:sp>
      <p:sp>
        <p:nvSpPr>
          <p:cNvPr id="8" name="TextBox 7">
            <a:extLst>
              <a:ext uri="{FF2B5EF4-FFF2-40B4-BE49-F238E27FC236}">
                <a16:creationId xmlns:a16="http://schemas.microsoft.com/office/drawing/2014/main" id="{46DD6FBC-DF44-4C48-B9C7-063487AD2050}"/>
              </a:ext>
            </a:extLst>
          </p:cNvPr>
          <p:cNvSpPr txBox="1"/>
          <p:nvPr/>
        </p:nvSpPr>
        <p:spPr>
          <a:xfrm>
            <a:off x="612086" y="1744930"/>
            <a:ext cx="8531914" cy="3607206"/>
          </a:xfrm>
          <a:prstGeom prst="rect">
            <a:avLst/>
          </a:prstGeom>
          <a:noFill/>
        </p:spPr>
        <p:txBody>
          <a:bodyPr wrap="square">
            <a:spAutoFit/>
          </a:bodyPr>
          <a:lstStyle/>
          <a:p>
            <a:pPr marL="285750" marR="0" lvl="0" indent="-285750" algn="just" defTabSz="895350" rtl="0" eaLnBrk="0" fontAlgn="base" latinLnBrk="0" hangingPunct="0">
              <a:lnSpc>
                <a:spcPct val="150000"/>
              </a:lnSpc>
              <a:spcBef>
                <a:spcPct val="0"/>
              </a:spcBef>
              <a:spcAft>
                <a:spcPct val="0"/>
              </a:spcAft>
              <a:buClrTx/>
              <a:buSzPct val="120000"/>
              <a:buFont typeface="Wingdings" panose="05000000000000000000" pitchFamily="2" charset="2"/>
              <a:buChar char="§"/>
              <a:tabLst/>
              <a:defRPr/>
            </a:pP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TERMS OF REFERENCE ADVERTISEMENT OF THE LEASE OF CORPORATE OFFICE SPACE FOR NYDA </a:t>
            </a:r>
            <a:r>
              <a:rPr lang="en-US" sz="1400" dirty="0">
                <a:latin typeface="Arial" panose="020B0604020202020204" pitchFamily="34" charset="0"/>
                <a:cs typeface="Arial" panose="020B0604020202020204" pitchFamily="34" charset="0"/>
              </a:rPr>
              <a:t>HEAD OFFICE </a:t>
            </a: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OVER A PERIOD OF SEVEN (7) YEARS.</a:t>
            </a:r>
          </a:p>
          <a:p>
            <a:pPr marL="285750" marR="0" lvl="0" indent="-285750" algn="just" defTabSz="895350" rtl="0" eaLnBrk="0" fontAlgn="base" latinLnBrk="0" hangingPunct="0">
              <a:lnSpc>
                <a:spcPct val="150000"/>
              </a:lnSpc>
              <a:spcBef>
                <a:spcPct val="0"/>
              </a:spcBef>
              <a:spcAft>
                <a:spcPct val="0"/>
              </a:spcAft>
              <a:buClrTx/>
              <a:buSzPct val="120000"/>
              <a:buFont typeface="Wingdings" panose="05000000000000000000" pitchFamily="2" charset="2"/>
              <a:buChar char="§"/>
              <a:tabLst/>
              <a:defRPr/>
            </a:pP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1. PURPOSE AND OBJECTIVES OF THIS SUBMISSION</a:t>
            </a:r>
          </a:p>
          <a:p>
            <a:pPr marR="0" lvl="0" algn="just" defTabSz="895350" rtl="0" eaLnBrk="0" fontAlgn="base" latinLnBrk="0" hangingPunct="0">
              <a:lnSpc>
                <a:spcPct val="150000"/>
              </a:lnSpc>
              <a:spcBef>
                <a:spcPct val="0"/>
              </a:spcBef>
              <a:spcAft>
                <a:spcPct val="0"/>
              </a:spcAft>
              <a:buClrTx/>
              <a:buSzPct val="120000"/>
              <a:tabLst/>
              <a:defRPr/>
            </a:pPr>
            <a:endPar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R="0" lvl="0" algn="just" defTabSz="895350" rtl="0" eaLnBrk="0" fontAlgn="base" latinLnBrk="0" hangingPunct="0">
              <a:lnSpc>
                <a:spcPct val="150000"/>
              </a:lnSpc>
              <a:spcBef>
                <a:spcPct val="0"/>
              </a:spcBef>
              <a:spcAft>
                <a:spcPct val="0"/>
              </a:spcAft>
              <a:buClrTx/>
              <a:buSzPct val="120000"/>
              <a:tabLst/>
              <a:defRPr/>
            </a:pP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The purpose of this document is to request for tender for the lease of corporate office space for</a:t>
            </a:r>
          </a:p>
          <a:p>
            <a:pPr marR="0" lvl="0" algn="just" defTabSz="895350" rtl="0" eaLnBrk="0" fontAlgn="base" latinLnBrk="0" hangingPunct="0">
              <a:lnSpc>
                <a:spcPct val="150000"/>
              </a:lnSpc>
              <a:spcBef>
                <a:spcPct val="0"/>
              </a:spcBef>
              <a:spcAft>
                <a:spcPct val="0"/>
              </a:spcAft>
              <a:buClrTx/>
              <a:buSzPct val="120000"/>
              <a:tabLst/>
              <a:defRPr/>
            </a:pP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the National Youth Development Agency (NYDA) Head Office over a period of </a:t>
            </a:r>
            <a:r>
              <a:rPr lang="en-US" sz="1400" dirty="0">
                <a:latin typeface="Arial" panose="020B0604020202020204" pitchFamily="34" charset="0"/>
                <a:cs typeface="Arial" panose="020B0604020202020204" pitchFamily="34" charset="0"/>
              </a:rPr>
              <a:t>seven</a:t>
            </a: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years. The Head</a:t>
            </a:r>
            <a:r>
              <a:rPr lang="en-US" sz="1400" dirty="0">
                <a:latin typeface="Arial" panose="020B0604020202020204" pitchFamily="34" charset="0"/>
                <a:cs typeface="Arial" panose="020B0604020202020204" pitchFamily="34" charset="0"/>
              </a:rPr>
              <a:t> office building proposed should be situated within 5km radius closer to the current office.</a:t>
            </a:r>
            <a:endPar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R="0" lvl="0" algn="just" defTabSz="895350" rtl="0" eaLnBrk="0" fontAlgn="base" latinLnBrk="0" hangingPunct="0">
              <a:lnSpc>
                <a:spcPct val="150000"/>
              </a:lnSpc>
              <a:spcBef>
                <a:spcPct val="0"/>
              </a:spcBef>
              <a:spcAft>
                <a:spcPct val="0"/>
              </a:spcAft>
              <a:buClrTx/>
              <a:buSzPct val="120000"/>
              <a:tabLst/>
              <a:defRPr/>
            </a:pPr>
            <a:endPar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R="0" lvl="0" algn="just" defTabSz="895350" rtl="0" eaLnBrk="0" fontAlgn="base" latinLnBrk="0" hangingPunct="0">
              <a:lnSpc>
                <a:spcPct val="150000"/>
              </a:lnSpc>
              <a:spcBef>
                <a:spcPct val="0"/>
              </a:spcBef>
              <a:spcAft>
                <a:spcPct val="0"/>
              </a:spcAft>
              <a:buClrTx/>
              <a:buSzPct val="120000"/>
              <a:tabLst/>
              <a:defRPr/>
            </a:pP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The location of the corporate office space must be within walking distance (</a:t>
            </a:r>
            <a:r>
              <a:rPr lang="en-US" sz="1400" dirty="0">
                <a:latin typeface="Arial" panose="020B0604020202020204" pitchFamily="34" charset="0"/>
                <a:cs typeface="Arial" panose="020B0604020202020204" pitchFamily="34" charset="0"/>
              </a:rPr>
              <a:t>of or </a:t>
            </a: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less than 5km) of</a:t>
            </a:r>
          </a:p>
          <a:p>
            <a:pPr marR="0" lvl="0" algn="just" defTabSz="895350" rtl="0" eaLnBrk="0" fontAlgn="base" latinLnBrk="0" hangingPunct="0">
              <a:lnSpc>
                <a:spcPct val="150000"/>
              </a:lnSpc>
              <a:spcBef>
                <a:spcPct val="0"/>
              </a:spcBef>
              <a:spcAft>
                <a:spcPct val="0"/>
              </a:spcAft>
              <a:buClrTx/>
              <a:buSzPct val="120000"/>
              <a:tabLst/>
              <a:defRPr/>
            </a:pPr>
            <a:r>
              <a:rPr kumimoji="0" lang="en-US" sz="1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public transport services, clearly visible from major local traffic routes and feature an unimpeded, entrance to the public area from street level, ideally within close proximity to public parking facilities.</a:t>
            </a:r>
          </a:p>
        </p:txBody>
      </p:sp>
    </p:spTree>
    <p:extLst>
      <p:ext uri="{BB962C8B-B14F-4D97-AF65-F5344CB8AC3E}">
        <p14:creationId xmlns:p14="http://schemas.microsoft.com/office/powerpoint/2010/main" val="792014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4764236"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1. Terms of reference Continues….</a:t>
            </a:r>
          </a:p>
        </p:txBody>
      </p:sp>
      <p:sp>
        <p:nvSpPr>
          <p:cNvPr id="8" name="TextBox 7">
            <a:extLst>
              <a:ext uri="{FF2B5EF4-FFF2-40B4-BE49-F238E27FC236}">
                <a16:creationId xmlns:a16="http://schemas.microsoft.com/office/drawing/2014/main" id="{46DD6FBC-DF44-4C48-B9C7-063487AD2050}"/>
              </a:ext>
            </a:extLst>
          </p:cNvPr>
          <p:cNvSpPr txBox="1"/>
          <p:nvPr/>
        </p:nvSpPr>
        <p:spPr>
          <a:xfrm>
            <a:off x="612086" y="1571352"/>
            <a:ext cx="8531914" cy="4293996"/>
          </a:xfrm>
          <a:prstGeom prst="rect">
            <a:avLst/>
          </a:prstGeom>
          <a:noFill/>
        </p:spPr>
        <p:txBody>
          <a:bodyPr wrap="square">
            <a:spAutoFit/>
          </a:bodyPr>
          <a:lstStyle/>
          <a:p>
            <a:pPr>
              <a:lnSpc>
                <a:spcPct val="150000"/>
              </a:lnSpc>
              <a:defRPr/>
            </a:pPr>
            <a:r>
              <a:rPr lang="en-US" sz="1400" dirty="0">
                <a:latin typeface="Arial" panose="020B0604020202020204" pitchFamily="34" charset="0"/>
                <a:cs typeface="Arial" panose="020B0604020202020204" pitchFamily="34" charset="0"/>
              </a:rPr>
              <a:t>1.1 Positive consideration will be given to public parking availability close to the proposed</a:t>
            </a:r>
          </a:p>
          <a:p>
            <a:pPr>
              <a:lnSpc>
                <a:spcPct val="150000"/>
              </a:lnSpc>
              <a:defRPr/>
            </a:pPr>
            <a:r>
              <a:rPr lang="en-US" sz="1400" dirty="0">
                <a:latin typeface="Arial" panose="020B0604020202020204" pitchFamily="34" charset="0"/>
                <a:cs typeface="Arial" panose="020B0604020202020204" pitchFamily="34" charset="0"/>
              </a:rPr>
              <a:t>premises. It is a further pre-requisite that the proposed new office be in proximity to retail banking facilities, shopping complex and other commercial nodes. Cognizance will be given to the security features of the proposed building/premises such as access control, alarm system, CCTV, perimeter fencing, etc. The overall security aspects of the proposed building/premises will be assessed with the physical evaluation of the premises, which is an integral part of the bid process.</a:t>
            </a:r>
          </a:p>
          <a:p>
            <a:pPr>
              <a:lnSpc>
                <a:spcPct val="150000"/>
              </a:lnSpc>
              <a:defRPr/>
            </a:pPr>
            <a:endParaRPr lang="en-US" sz="1400" dirty="0">
              <a:latin typeface="Arial" panose="020B0604020202020204" pitchFamily="34" charset="0"/>
              <a:cs typeface="Arial" panose="020B0604020202020204" pitchFamily="34" charset="0"/>
            </a:endParaRPr>
          </a:p>
          <a:p>
            <a:pPr>
              <a:lnSpc>
                <a:spcPct val="150000"/>
              </a:lnSpc>
              <a:defRPr/>
            </a:pPr>
            <a:r>
              <a:rPr lang="en-US" sz="1400" dirty="0">
                <a:latin typeface="Arial" panose="020B0604020202020204" pitchFamily="34" charset="0"/>
                <a:cs typeface="Arial" panose="020B0604020202020204" pitchFamily="34" charset="0"/>
              </a:rPr>
              <a:t>1.2 National Youth Development Agency (NYDA) requires a corporate office space comprising of a</a:t>
            </a:r>
          </a:p>
          <a:p>
            <a:pPr>
              <a:lnSpc>
                <a:spcPct val="150000"/>
              </a:lnSpc>
              <a:defRPr/>
            </a:pPr>
            <a:r>
              <a:rPr lang="en-US" sz="1400" dirty="0">
                <a:latin typeface="Arial" panose="020B0604020202020204" pitchFamily="34" charset="0"/>
                <a:cs typeface="Arial" panose="020B0604020202020204" pitchFamily="34" charset="0"/>
              </a:rPr>
              <a:t>minimum of </a:t>
            </a:r>
            <a:r>
              <a:rPr lang="en-US" sz="1400" dirty="0">
                <a:solidFill>
                  <a:srgbClr val="FF0000"/>
                </a:solidFill>
                <a:latin typeface="Arial" panose="020B0604020202020204" pitchFamily="34" charset="0"/>
                <a:cs typeface="Arial" panose="020B0604020202020204" pitchFamily="34" charset="0"/>
              </a:rPr>
              <a:t>4000m²</a:t>
            </a:r>
            <a:r>
              <a:rPr lang="en-US" sz="1400" dirty="0">
                <a:latin typeface="Arial" panose="020B0604020202020204" pitchFamily="34" charset="0"/>
                <a:cs typeface="Arial" panose="020B0604020202020204" pitchFamily="34" charset="0"/>
              </a:rPr>
              <a:t> and maximum of </a:t>
            </a:r>
            <a:r>
              <a:rPr lang="en-US" sz="1400" dirty="0">
                <a:solidFill>
                  <a:srgbClr val="FF0000"/>
                </a:solidFill>
                <a:latin typeface="Arial" panose="020B0604020202020204" pitchFamily="34" charset="0"/>
                <a:cs typeface="Arial" panose="020B0604020202020204" pitchFamily="34" charset="0"/>
              </a:rPr>
              <a:t>4500m².</a:t>
            </a:r>
            <a:r>
              <a:rPr lang="en-US" sz="1400" dirty="0">
                <a:latin typeface="Arial" panose="020B0604020202020204" pitchFamily="34" charset="0"/>
                <a:cs typeface="Arial" panose="020B0604020202020204" pitchFamily="34" charset="0"/>
              </a:rPr>
              <a:t> The offices should be available for beneficial occupation as per tender documents TOR, for pre-start allowing the NYDA internal Procurement processes to be concluded following the project fit-out period of approximately five-month prior occupation. The envisaged lease commencement date is as per tender documents TOR. </a:t>
            </a: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45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4764236"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 Terms of reference Continues….</a:t>
            </a:r>
          </a:p>
        </p:txBody>
      </p:sp>
      <p:sp>
        <p:nvSpPr>
          <p:cNvPr id="8" name="TextBox 7">
            <a:extLst>
              <a:ext uri="{FF2B5EF4-FFF2-40B4-BE49-F238E27FC236}">
                <a16:creationId xmlns:a16="http://schemas.microsoft.com/office/drawing/2014/main" id="{46DD6FBC-DF44-4C48-B9C7-063487AD2050}"/>
              </a:ext>
            </a:extLst>
          </p:cNvPr>
          <p:cNvSpPr txBox="1"/>
          <p:nvPr/>
        </p:nvSpPr>
        <p:spPr>
          <a:xfrm>
            <a:off x="528320" y="1571353"/>
            <a:ext cx="8006080" cy="4617161"/>
          </a:xfrm>
          <a:prstGeom prst="rect">
            <a:avLst/>
          </a:prstGeom>
          <a:noFill/>
        </p:spPr>
        <p:txBody>
          <a:bodyPr wrap="square">
            <a:spAutoFit/>
          </a:bodyPr>
          <a:lstStyle/>
          <a:p>
            <a:pPr>
              <a:lnSpc>
                <a:spcPct val="150000"/>
              </a:lnSpc>
            </a:pPr>
            <a:r>
              <a:rPr lang="en-US" sz="1400" b="0" i="0" u="none" strike="noStrike" baseline="0" dirty="0">
                <a:solidFill>
                  <a:srgbClr val="000000"/>
                </a:solidFill>
                <a:latin typeface="Arial" panose="020B0604020202020204" pitchFamily="34" charset="0"/>
                <a:cs typeface="Arial" panose="020B0604020202020204" pitchFamily="34" charset="0"/>
              </a:rPr>
              <a:t>The Characteristics of the building/premises shall cater for tenant installation as follows but not limited to:</a:t>
            </a:r>
          </a:p>
          <a:p>
            <a:pPr marL="285750" indent="-285750">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Reception Area</a:t>
            </a:r>
          </a:p>
          <a:p>
            <a:pPr marL="285750" indent="-285750">
              <a:buFont typeface="Arial" panose="020B0604020202020204" pitchFamily="34" charset="0"/>
              <a:buChar char="•"/>
            </a:pPr>
            <a:r>
              <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CEO’s office with ensuite bathroom</a:t>
            </a:r>
          </a:p>
          <a:p>
            <a:pPr marL="285750" indent="-285750">
              <a:buFont typeface="Arial" panose="020B0604020202020204" pitchFamily="34" charset="0"/>
              <a:buChar char="•"/>
            </a:pPr>
            <a:r>
              <a:rPr lang="en-ZA" sz="1400" dirty="0">
                <a:effectLst/>
                <a:latin typeface="Arial" panose="020B0604020202020204" pitchFamily="34" charset="0"/>
                <a:ea typeface="Times New Roman" panose="02020603050405020304" pitchFamily="18" charset="0"/>
                <a:cs typeface="Arial" panose="020B0604020202020204" pitchFamily="34" charset="0"/>
              </a:rPr>
              <a:t>Board Offices – Office Section with multiple offices and an Open Plan office.</a:t>
            </a:r>
          </a:p>
          <a:p>
            <a:pPr marL="285750" indent="-285750">
              <a:buFont typeface="Arial" panose="020B0604020202020204" pitchFamily="34" charset="0"/>
              <a:buChar char="•"/>
            </a:pPr>
            <a:r>
              <a:rPr lang="en-ZA" sz="1400" dirty="0">
                <a:effectLst/>
                <a:latin typeface="Arial" panose="020B0604020202020204" pitchFamily="34" charset="0"/>
                <a:ea typeface="Times New Roman" panose="02020603050405020304" pitchFamily="18" charset="0"/>
                <a:cs typeface="Arial" panose="020B0604020202020204" pitchFamily="34" charset="0"/>
              </a:rPr>
              <a:t>Executives Offices</a:t>
            </a:r>
          </a:p>
          <a:p>
            <a:pPr marL="285750" indent="-285750">
              <a:buFont typeface="Arial" panose="020B0604020202020204" pitchFamily="34" charset="0"/>
              <a:buChar char="•"/>
            </a:pPr>
            <a:r>
              <a:rPr lang="en-ZA" sz="1400" dirty="0">
                <a:latin typeface="Arial" panose="020B0604020202020204" pitchFamily="34" charset="0"/>
                <a:ea typeface="Times New Roman" panose="02020603050405020304" pitchFamily="18" charset="0"/>
                <a:cs typeface="Arial" panose="020B0604020202020204" pitchFamily="34" charset="0"/>
              </a:rPr>
              <a:t>Senior Managers Offices</a:t>
            </a:r>
          </a:p>
          <a:p>
            <a:pPr marL="285750" indent="-285750">
              <a:buFont typeface="Arial" panose="020B0604020202020204" pitchFamily="34" charset="0"/>
              <a:buChar char="•"/>
            </a:pPr>
            <a:r>
              <a:rPr lang="en-ZA" sz="1400" dirty="0">
                <a:effectLst/>
                <a:latin typeface="Arial" panose="020B0604020202020204" pitchFamily="34" charset="0"/>
                <a:ea typeface="Times New Roman" panose="02020603050405020304" pitchFamily="18" charset="0"/>
                <a:cs typeface="Arial" panose="020B0604020202020204" pitchFamily="34" charset="0"/>
              </a:rPr>
              <a:t>Managers offices</a:t>
            </a:r>
          </a:p>
          <a:p>
            <a:pPr marL="285750" indent="-285750">
              <a:buFont typeface="Arial" panose="020B0604020202020204" pitchFamily="34" charset="0"/>
              <a:buChar char="•"/>
            </a:pPr>
            <a:r>
              <a:rPr lang="en-ZA" sz="1400" dirty="0">
                <a:latin typeface="Arial" panose="020B0604020202020204" pitchFamily="34" charset="0"/>
                <a:ea typeface="Times New Roman" panose="02020603050405020304" pitchFamily="18" charset="0"/>
                <a:cs typeface="Arial" panose="020B0604020202020204" pitchFamily="34" charset="0"/>
              </a:rPr>
              <a:t>Open Plan Office Space</a:t>
            </a:r>
          </a:p>
          <a:p>
            <a:pPr marL="285750" indent="-285750">
              <a:buFont typeface="Arial" panose="020B0604020202020204" pitchFamily="34" charset="0"/>
              <a:buChar char="•"/>
            </a:pPr>
            <a:r>
              <a:rPr lang="en-ZA" sz="1400" dirty="0">
                <a:effectLst/>
                <a:latin typeface="Arial" panose="020B0604020202020204" pitchFamily="34" charset="0"/>
                <a:ea typeface="Times New Roman" panose="02020603050405020304" pitchFamily="18" charset="0"/>
                <a:cs typeface="Arial" panose="020B0604020202020204" pitchFamily="34" charset="0"/>
              </a:rPr>
              <a:t>Hot Desk </a:t>
            </a:r>
            <a:r>
              <a:rPr lang="en-ZA" sz="1400" dirty="0">
                <a:latin typeface="Arial" panose="020B0604020202020204" pitchFamily="34" charset="0"/>
                <a:ea typeface="Times New Roman" panose="02020603050405020304" pitchFamily="18" charset="0"/>
                <a:cs typeface="Arial" panose="020B0604020202020204" pitchFamily="34" charset="0"/>
              </a:rPr>
              <a:t>Area</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Server Room(s)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Executive Boardrooms</a:t>
            </a:r>
            <a:r>
              <a:rPr lang="en-US" sz="1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Meeting Rooms and Training Room Set-up</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Office alterations and Renovations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Training room to cater for 100 candidates (subdividable)</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Storage facilities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50000"/>
              </a:lnSpc>
            </a:pPr>
            <a:endParaRPr lang="en-US" sz="1400" b="0" i="0" u="none" strike="noStrike" baseline="0" dirty="0">
              <a:latin typeface="Calibri" panose="020F0502020204030204" pitchFamily="34" charset="0"/>
            </a:endParaRPr>
          </a:p>
          <a:p>
            <a:endParaRPr lang="en-US" sz="1400" b="0" i="0" u="none" strike="noStrike" baseline="0" dirty="0">
              <a:latin typeface="Calibri" panose="020F0502020204030204" pitchFamily="34" charset="0"/>
            </a:endParaRP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1701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014903"/>
            <a:ext cx="4764236"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 Terms of reference Continues….</a:t>
            </a:r>
          </a:p>
        </p:txBody>
      </p:sp>
      <p:sp>
        <p:nvSpPr>
          <p:cNvPr id="8" name="TextBox 7">
            <a:extLst>
              <a:ext uri="{FF2B5EF4-FFF2-40B4-BE49-F238E27FC236}">
                <a16:creationId xmlns:a16="http://schemas.microsoft.com/office/drawing/2014/main" id="{46DD6FBC-DF44-4C48-B9C7-063487AD2050}"/>
              </a:ext>
            </a:extLst>
          </p:cNvPr>
          <p:cNvSpPr txBox="1"/>
          <p:nvPr/>
        </p:nvSpPr>
        <p:spPr>
          <a:xfrm>
            <a:off x="612086" y="1380822"/>
            <a:ext cx="8531914" cy="5673604"/>
          </a:xfrm>
          <a:prstGeom prst="rect">
            <a:avLst/>
          </a:prstGeom>
          <a:noFill/>
        </p:spPr>
        <p:txBody>
          <a:bodyPr wrap="square">
            <a:spAutoFit/>
          </a:bodyPr>
          <a:lstStyle/>
          <a:p>
            <a:r>
              <a:rPr lang="en-US" sz="1400" b="0" i="0" u="none" strike="noStrike" baseline="0" dirty="0">
                <a:solidFill>
                  <a:srgbClr val="000000"/>
                </a:solidFill>
                <a:latin typeface="Calibri" panose="020F0502020204030204" pitchFamily="34" charset="0"/>
              </a:rPr>
              <a:t> </a:t>
            </a:r>
            <a:r>
              <a:rPr lang="en-US" sz="1400" b="0" i="0" u="none" strike="noStrike" baseline="0" dirty="0">
                <a:solidFill>
                  <a:srgbClr val="000000"/>
                </a:solidFill>
                <a:latin typeface="Arial" panose="020B0604020202020204" pitchFamily="34" charset="0"/>
                <a:cs typeface="Arial" panose="020B0604020202020204" pitchFamily="34" charset="0"/>
              </a:rPr>
              <a:t>The Characteristics of the building/premises shall cater for tenant installation as follows but not limited to:</a:t>
            </a:r>
          </a:p>
          <a:p>
            <a:endParaRPr lang="en-US" sz="1400" b="0" i="0" u="none" strike="noStrike" baseline="0" dirty="0">
              <a:solidFill>
                <a:srgbClr val="00000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Strong room and Archive room,</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typical open plan office space accommodation, which need to be easily assimilated on the premises and cater for any office alteration. The building should be user friendly and accessible for people with disabilities.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Sick bay – a room set aside for treatment or accommodation of the sick,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Canteen and pre room (to cater for both Halaal and normal gourmet).</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Eating/ Pause eating area,</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Elevator available if the building has multiple floors,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Emergency evacuation escape routes,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Space available for a Gym,</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Auditorium</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Roof access for maintenance,</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Basement/ underground parking and external shaded or covered parking. </a:t>
            </a: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Available ablution facilities that can cater for both (ladies and Gents) in each floor or level, also paraplegic bathrooms for the physical impaired,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Changing rooms with showers, locker cabinets area for staff, security personnel and housekeeping team.</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IT dedicated storage,</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CCTV room</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pPr>
            <a:r>
              <a:rPr lang="en-US" sz="1100" dirty="0">
                <a:solidFill>
                  <a:srgbClr val="000000"/>
                </a:solidFill>
                <a:effectLst/>
                <a:latin typeface="Calibri" panose="020F0502020204030204" pitchFamily="34" charset="0"/>
                <a:ea typeface="Times New Roman" panose="02020603050405020304" pitchFamily="18" charset="0"/>
              </a:rPr>
              <a:t> </a:t>
            </a:r>
            <a:endParaRPr lang="en-ZA" sz="1200" dirty="0">
              <a:effectLst/>
              <a:latin typeface="Times New Roman" panose="02020603050405020304" pitchFamily="18" charset="0"/>
              <a:ea typeface="Times New Roman" panose="02020603050405020304" pitchFamily="18" charset="0"/>
            </a:endParaRPr>
          </a:p>
          <a:p>
            <a:pPr>
              <a:lnSpc>
                <a:spcPct val="150000"/>
              </a:lnSpc>
            </a:pPr>
            <a:endParaRPr lang="en-US" sz="1400" b="0" i="0" u="none" strike="noStrike" baseline="0" dirty="0">
              <a:latin typeface="Calibri" panose="020F0502020204030204" pitchFamily="34" charset="0"/>
            </a:endParaRPr>
          </a:p>
          <a:p>
            <a:endParaRPr lang="en-US" sz="1400" b="0" i="0" u="none" strike="noStrike" baseline="0" dirty="0">
              <a:latin typeface="Calibri" panose="020F0502020204030204" pitchFamily="34" charset="0"/>
            </a:endParaRP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5360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4764236"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 Terms of reference Continues….</a:t>
            </a:r>
          </a:p>
        </p:txBody>
      </p:sp>
      <p:sp>
        <p:nvSpPr>
          <p:cNvPr id="8" name="TextBox 7">
            <a:extLst>
              <a:ext uri="{FF2B5EF4-FFF2-40B4-BE49-F238E27FC236}">
                <a16:creationId xmlns:a16="http://schemas.microsoft.com/office/drawing/2014/main" id="{46DD6FBC-DF44-4C48-B9C7-063487AD2050}"/>
              </a:ext>
            </a:extLst>
          </p:cNvPr>
          <p:cNvSpPr txBox="1"/>
          <p:nvPr/>
        </p:nvSpPr>
        <p:spPr>
          <a:xfrm>
            <a:off x="612086" y="1571352"/>
            <a:ext cx="8531914" cy="4501745"/>
          </a:xfrm>
          <a:prstGeom prst="rect">
            <a:avLst/>
          </a:prstGeom>
          <a:noFill/>
        </p:spPr>
        <p:txBody>
          <a:bodyPr wrap="square">
            <a:spAutoFit/>
          </a:bodyPr>
          <a:lstStyle/>
          <a:p>
            <a:pPr lvl="0" algn="just" defTabSz="914400" eaLnBrk="1" fontAlgn="auto" hangingPunct="1">
              <a:spcBef>
                <a:spcPct val="20000"/>
              </a:spcBef>
              <a:spcAft>
                <a:spcPts val="0"/>
              </a:spcAft>
              <a:buClr>
                <a:srgbClr val="0BD0D9"/>
              </a:buClr>
              <a:buSzPct val="95000"/>
            </a:pPr>
            <a:r>
              <a:rPr lang="en-US" sz="1400" b="0" i="0" u="none" strike="noStrike" baseline="0" dirty="0">
                <a:solidFill>
                  <a:srgbClr val="000000"/>
                </a:solidFill>
                <a:latin typeface="Arial" panose="020B0604020202020204" pitchFamily="34" charset="0"/>
                <a:cs typeface="Arial" panose="020B0604020202020204" pitchFamily="34" charset="0"/>
              </a:rPr>
              <a:t>Office specifications and measurements requirements includes but not limited to</a:t>
            </a:r>
            <a:r>
              <a:rPr lang="en-US" sz="1400" b="0" i="0" u="none" strike="noStrike" baseline="0" dirty="0">
                <a:solidFill>
                  <a:srgbClr val="000000"/>
                </a:solidFill>
                <a:latin typeface="Calibri" panose="020F0502020204030204" pitchFamily="34" charset="0"/>
              </a:rPr>
              <a:t>:</a:t>
            </a:r>
          </a:p>
          <a:p>
            <a:pPr lvl="0" algn="just" defTabSz="914400" eaLnBrk="1" fontAlgn="auto" hangingPunct="1">
              <a:spcBef>
                <a:spcPct val="20000"/>
              </a:spcBef>
              <a:spcAft>
                <a:spcPts val="0"/>
              </a:spcAft>
              <a:buClr>
                <a:srgbClr val="0BD0D9"/>
              </a:buClr>
              <a:buSzPct val="95000"/>
            </a:pPr>
            <a:endParaRPr lang="en-US" sz="1400" dirty="0">
              <a:solidFill>
                <a:srgbClr val="000000"/>
              </a:solidFill>
              <a:latin typeface="Calibri" panose="020F050202020403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Estimated m² for office, training rooms, meeting rooms, etc.</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CEO’s Office =75m² (Office, Meeting area, couch section and bathroom)</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CEO PA’s office =15m²</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CEO’s waiting area =9m²</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Office of the Board (Chairs office) = 40m²</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Executive Chairs Office = 30m²</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Executive’s offices = 20m² x 8 Offices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Senior managers offices = 15m² x 12 offices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Managers offices = between 10m² and 12m² x 20 offices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Hot Desk area = 7m² x 2 each cluster</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Big Boardroom (to cater for 30 delegates) 55m² x 1.</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lvl="0" algn="just" defTabSz="914400" eaLnBrk="1" fontAlgn="auto" hangingPunct="1">
              <a:spcBef>
                <a:spcPct val="20000"/>
              </a:spcBef>
              <a:spcAft>
                <a:spcPts val="0"/>
              </a:spcAft>
              <a:buClr>
                <a:srgbClr val="0BD0D9"/>
              </a:buClr>
              <a:buSzPct val="95000"/>
            </a:pPr>
            <a:endParaRPr lang="en-US" sz="1400" b="0" i="0" u="none" strike="noStrike" baseline="0" dirty="0">
              <a:solidFill>
                <a:srgbClr val="000000"/>
              </a:solidFill>
              <a:latin typeface="Calibri" panose="020F0502020204030204" pitchFamily="34" charset="0"/>
            </a:endParaRPr>
          </a:p>
          <a:p>
            <a:pPr marL="274320" lvl="0" indent="-274320" algn="just" defTabSz="914400" eaLnBrk="1" fontAlgn="auto" hangingPunct="1">
              <a:spcBef>
                <a:spcPct val="20000"/>
              </a:spcBef>
              <a:spcAft>
                <a:spcPts val="0"/>
              </a:spcAft>
              <a:buClr>
                <a:srgbClr val="0BD0D9"/>
              </a:buClr>
              <a:buSzPct val="95000"/>
              <a:buFont typeface="Wingdings" pitchFamily="2" charset="2"/>
              <a:buChar char="§"/>
            </a:pPr>
            <a:endParaRPr lang="en-US" sz="1400" b="0" i="0" u="none" strike="noStrike" baseline="0" dirty="0">
              <a:solidFill>
                <a:srgbClr val="000000"/>
              </a:solidFill>
              <a:latin typeface="Calibri" panose="020F0502020204030204" pitchFamily="34" charset="0"/>
            </a:endParaRP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193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197863"/>
            <a:ext cx="4764236"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 Terms of reference Continues….</a:t>
            </a:r>
          </a:p>
        </p:txBody>
      </p:sp>
      <p:sp>
        <p:nvSpPr>
          <p:cNvPr id="8" name="TextBox 7">
            <a:extLst>
              <a:ext uri="{FF2B5EF4-FFF2-40B4-BE49-F238E27FC236}">
                <a16:creationId xmlns:a16="http://schemas.microsoft.com/office/drawing/2014/main" id="{46DD6FBC-DF44-4C48-B9C7-063487AD2050}"/>
              </a:ext>
            </a:extLst>
          </p:cNvPr>
          <p:cNvSpPr txBox="1"/>
          <p:nvPr/>
        </p:nvSpPr>
        <p:spPr>
          <a:xfrm>
            <a:off x="612086" y="1571352"/>
            <a:ext cx="8531914" cy="5245026"/>
          </a:xfrm>
          <a:prstGeom prst="rect">
            <a:avLst/>
          </a:prstGeom>
          <a:noFill/>
        </p:spPr>
        <p:txBody>
          <a:bodyPr wrap="square">
            <a:spAutoFit/>
          </a:bodyPr>
          <a:lstStyle/>
          <a:p>
            <a:pPr lvl="0" algn="just" defTabSz="914400" eaLnBrk="1" fontAlgn="auto" hangingPunct="1">
              <a:spcBef>
                <a:spcPct val="20000"/>
              </a:spcBef>
              <a:spcAft>
                <a:spcPts val="0"/>
              </a:spcAft>
              <a:buClr>
                <a:srgbClr val="0BD0D9"/>
              </a:buClr>
              <a:buSzPct val="95000"/>
            </a:pPr>
            <a:r>
              <a:rPr lang="en-US" sz="1400" b="0" i="0" u="none" strike="noStrike" baseline="0" dirty="0">
                <a:solidFill>
                  <a:srgbClr val="000000"/>
                </a:solidFill>
                <a:latin typeface="Arial" panose="020B0604020202020204" pitchFamily="34" charset="0"/>
                <a:cs typeface="Arial" panose="020B0604020202020204" pitchFamily="34" charset="0"/>
              </a:rPr>
              <a:t>Office specifications and measurements requirements includes but not limited to:</a:t>
            </a:r>
          </a:p>
          <a:p>
            <a:pPr lvl="0" algn="just" defTabSz="914400" eaLnBrk="1" fontAlgn="auto" hangingPunct="1">
              <a:spcBef>
                <a:spcPct val="20000"/>
              </a:spcBef>
              <a:spcAft>
                <a:spcPts val="0"/>
              </a:spcAft>
              <a:buClr>
                <a:srgbClr val="0BD0D9"/>
              </a:buClr>
              <a:buSzPct val="95000"/>
            </a:pPr>
            <a:endParaRPr lang="en-US" sz="1400" dirty="0">
              <a:solidFill>
                <a:srgbClr val="000000"/>
              </a:solidFill>
              <a:latin typeface="Calibri" panose="020F050202020403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Small boardrooms (to cater for 12 delegates) = 30m² x 2 each cluster</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Big meeting rooms (to cater for 15 delegates) = 40m² x 1 each cluster</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Small meeting room (to cater for 12 delegates) = 30m² x 2 each cluster</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Training room (to cater for 100 delegates) = 150m² x1</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Auditorium = 220m² (able to subdivide) x 1</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Multiple Server Rooms = 20m² x 3</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Sick Room (Consulting room, Rest room and ensuite bathroom) = 45m²</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kitchenette’s = 8m² x 1 each cluster</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Gym x1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Storage facilities = 10m² x 17 storages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Open plan office area to cater for 40 staff members for each cluster or unit.</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Open plan office area to be made suitable for any office alterations when the need arises.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Underground parking bays for 100 parking spaces, outside covered parking for 100 spaces and open parking for 60 parking bays (minimum required parking of 200 parking bays).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lvl="0" algn="just" defTabSz="914400" eaLnBrk="1" fontAlgn="auto" hangingPunct="1">
              <a:spcBef>
                <a:spcPct val="20000"/>
              </a:spcBef>
              <a:spcAft>
                <a:spcPts val="0"/>
              </a:spcAft>
              <a:buClr>
                <a:srgbClr val="0BD0D9"/>
              </a:buClr>
              <a:buSzPct val="95000"/>
            </a:pPr>
            <a:endParaRPr lang="en-US" sz="1400" b="0" i="0" u="none" strike="noStrike" baseline="0" dirty="0">
              <a:solidFill>
                <a:srgbClr val="000000"/>
              </a:solidFill>
              <a:latin typeface="Calibri" panose="020F0502020204030204" pitchFamily="34" charset="0"/>
            </a:endParaRPr>
          </a:p>
          <a:p>
            <a:pPr marL="274320" lvl="0" indent="-274320" algn="just" defTabSz="914400" eaLnBrk="1" fontAlgn="auto" hangingPunct="1">
              <a:spcBef>
                <a:spcPct val="20000"/>
              </a:spcBef>
              <a:spcAft>
                <a:spcPts val="0"/>
              </a:spcAft>
              <a:buClr>
                <a:srgbClr val="0BD0D9"/>
              </a:buClr>
              <a:buSzPct val="95000"/>
              <a:buFont typeface="Wingdings" pitchFamily="2" charset="2"/>
              <a:buChar char="§"/>
            </a:pPr>
            <a:endParaRPr lang="en-US" sz="1400" b="0" i="0" u="none" strike="noStrike" baseline="0" dirty="0">
              <a:solidFill>
                <a:srgbClr val="000000"/>
              </a:solidFill>
              <a:latin typeface="Calibri" panose="020F0502020204030204" pitchFamily="34" charset="0"/>
            </a:endParaRP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55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0FB51F6-0F7F-2842-828E-C2EBE67D8EF9}"/>
              </a:ext>
            </a:extLst>
          </p:cNvPr>
          <p:cNvPicPr>
            <a:picLocks noChangeAspect="1"/>
          </p:cNvPicPr>
          <p:nvPr/>
        </p:nvPicPr>
        <p:blipFill rotWithShape="1">
          <a:blip r:embed="rId2"/>
          <a:srcRect r="8195"/>
          <a:stretch/>
        </p:blipFill>
        <p:spPr>
          <a:xfrm>
            <a:off x="0" y="0"/>
            <a:ext cx="9144000" cy="6869668"/>
          </a:xfrm>
          <a:prstGeom prst="rect">
            <a:avLst/>
          </a:prstGeom>
        </p:spPr>
      </p:pic>
      <p:sp>
        <p:nvSpPr>
          <p:cNvPr id="5" name="Title 1">
            <a:extLst>
              <a:ext uri="{FF2B5EF4-FFF2-40B4-BE49-F238E27FC236}">
                <a16:creationId xmlns:a16="http://schemas.microsoft.com/office/drawing/2014/main" id="{73BA687A-3FCB-4B4D-9A74-3839232A295D}"/>
              </a:ext>
            </a:extLst>
          </p:cNvPr>
          <p:cNvSpPr>
            <a:spLocks noGrp="1"/>
          </p:cNvSpPr>
          <p:nvPr>
            <p:ph type="ctrTitle"/>
          </p:nvPr>
        </p:nvSpPr>
        <p:spPr>
          <a:xfrm>
            <a:off x="612086" y="1014903"/>
            <a:ext cx="4764236" cy="365919"/>
          </a:xfrm>
          <a:solidFill>
            <a:srgbClr val="00B050"/>
          </a:solidFill>
        </p:spPr>
        <p:txBody>
          <a:bodyPr>
            <a:normAutofit/>
          </a:bodyPr>
          <a:lstStyle/>
          <a:p>
            <a:pPr algn="l"/>
            <a:r>
              <a:rPr lang="en-US" sz="2000" b="1" dirty="0">
                <a:solidFill>
                  <a:schemeClr val="bg1"/>
                </a:solidFill>
                <a:latin typeface="Arial" panose="020B0604020202020204" pitchFamily="34" charset="0"/>
                <a:cs typeface="Arial" panose="020B0604020202020204" pitchFamily="34" charset="0"/>
              </a:rPr>
              <a:t> Terms of reference Continues….</a:t>
            </a:r>
          </a:p>
        </p:txBody>
      </p:sp>
      <p:sp>
        <p:nvSpPr>
          <p:cNvPr id="8" name="TextBox 7">
            <a:extLst>
              <a:ext uri="{FF2B5EF4-FFF2-40B4-BE49-F238E27FC236}">
                <a16:creationId xmlns:a16="http://schemas.microsoft.com/office/drawing/2014/main" id="{46DD6FBC-DF44-4C48-B9C7-063487AD2050}"/>
              </a:ext>
            </a:extLst>
          </p:cNvPr>
          <p:cNvSpPr txBox="1"/>
          <p:nvPr/>
        </p:nvSpPr>
        <p:spPr>
          <a:xfrm>
            <a:off x="467360" y="1380822"/>
            <a:ext cx="8676640" cy="6060855"/>
          </a:xfrm>
          <a:prstGeom prst="rect">
            <a:avLst/>
          </a:prstGeom>
          <a:noFill/>
        </p:spPr>
        <p:txBody>
          <a:bodyPr wrap="square">
            <a:spAutoFit/>
          </a:bodyPr>
          <a:lstStyle/>
          <a:p>
            <a:pPr lvl="0" algn="just" defTabSz="914400" eaLnBrk="1" fontAlgn="auto" hangingPunct="1">
              <a:spcBef>
                <a:spcPct val="20000"/>
              </a:spcBef>
              <a:spcAft>
                <a:spcPts val="0"/>
              </a:spcAft>
              <a:buClr>
                <a:srgbClr val="0BD0D9"/>
              </a:buClr>
              <a:buSzPct val="95000"/>
            </a:pPr>
            <a:r>
              <a:rPr lang="en-US" sz="1400" b="0" i="0" u="none" strike="noStrike" baseline="0" dirty="0">
                <a:solidFill>
                  <a:srgbClr val="000000"/>
                </a:solidFill>
                <a:latin typeface="Arial" panose="020B0604020202020204" pitchFamily="34" charset="0"/>
                <a:cs typeface="Arial" panose="020B0604020202020204" pitchFamily="34" charset="0"/>
              </a:rPr>
              <a:t>The successful bidder shall be responsible for the maintenance of the building/premises. This shall include at least but not limited to the following :</a:t>
            </a:r>
          </a:p>
          <a:p>
            <a:pPr marL="285750" lvl="0" indent="-28575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Power backup Generator;</a:t>
            </a: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Windows; </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Roofs; </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HVAC - Servicing of Air Conditions , Fresh Air, cleaning of diffusers, filters, servicing and maintenance of HVAC units as per maintenance schedule.</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Lightning protection; </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Electrical supply: Up to Distribution board; </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Fire Protection and Detection System; </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Servicing of Fire Protection Equipment (Fire Alarm Panel, Fire Extinguishers and Hose Reels);</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Plumbing: Up to first fix; </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Lift service plan (if applicable)</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Common area: Maintaining and up-keep, electrical reticulation; </a:t>
            </a:r>
            <a:endPar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Storm water drainages,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JoJo Tanks;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Parking, Grounds and gardens (if applicable)</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buFont typeface="Arial" panose="020B0604020202020204" pitchFamily="34" charset="0"/>
              <a:buChar char="•"/>
            </a:pPr>
            <a:r>
              <a:rPr lang="en-ZA"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Washing the external windows &amp; facades; and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spcAft>
                <a:spcPts val="730"/>
              </a:spcAft>
              <a:buFont typeface="Arial" panose="020B0604020202020204" pitchFamily="34" charset="0"/>
              <a:buChar char="•"/>
            </a:pPr>
            <a:r>
              <a:rPr lang="en-GB" sz="1400" dirty="0">
                <a:effectLst/>
                <a:latin typeface="Arial" panose="020B0604020202020204" pitchFamily="34" charset="0"/>
                <a:ea typeface="Times New Roman" panose="02020603050405020304" pitchFamily="18" charset="0"/>
                <a:cs typeface="Arial" panose="020B0604020202020204" pitchFamily="34" charset="0"/>
              </a:rPr>
              <a:t>Landlord’s will need to grant permission for the NYDA fit-out on the building for signage and IT microwave Installation. </a:t>
            </a:r>
            <a:endParaRPr lang="en-US" sz="1400" b="0" i="0" u="none" strike="noStrike" baseline="0" dirty="0">
              <a:solidFill>
                <a:srgbClr val="000000"/>
              </a:solidFill>
              <a:latin typeface="Arial" panose="020B0604020202020204" pitchFamily="34" charset="0"/>
              <a:cs typeface="Arial" panose="020B0604020202020204" pitchFamily="34" charset="0"/>
            </a:endParaRPr>
          </a:p>
          <a:p>
            <a:pPr lvl="0" algn="just" defTabSz="914400" eaLnBrk="1" fontAlgn="auto" hangingPunct="1">
              <a:spcBef>
                <a:spcPct val="20000"/>
              </a:spcBef>
              <a:spcAft>
                <a:spcPts val="0"/>
              </a:spcAft>
              <a:buClr>
                <a:srgbClr val="0BD0D9"/>
              </a:buClr>
              <a:buSzPct val="95000"/>
            </a:pPr>
            <a:r>
              <a:rPr lang="en-US" sz="1400" kern="1200" dirty="0">
                <a:solidFill>
                  <a:prstClr val="black"/>
                </a:solidFill>
                <a:latin typeface="Arial" panose="020B0604020202020204" pitchFamily="34" charset="0"/>
                <a:ea typeface="ＭＳ Ｐゴシック" pitchFamily="34" charset="-128"/>
                <a:cs typeface="Arial" panose="020B0604020202020204" pitchFamily="34" charset="0"/>
              </a:rPr>
              <a:t>     </a:t>
            </a:r>
            <a:r>
              <a:rPr lang="en-US" sz="1400" dirty="0">
                <a:solidFill>
                  <a:schemeClr val="accent1">
                    <a:lumMod val="75000"/>
                  </a:schemeClr>
                </a:solidFill>
                <a:latin typeface="Arial" panose="020B0604020202020204" pitchFamily="34" charset="0"/>
                <a:cs typeface="Arial" panose="020B0604020202020204" pitchFamily="34" charset="0"/>
              </a:rPr>
              <a:t>NYDA will be responsible for, subject to the above listed items, for the interior wear and tear including the cleaning of the premises</a:t>
            </a:r>
          </a:p>
          <a:p>
            <a:pPr>
              <a:lnSpc>
                <a:spcPct val="150000"/>
              </a:lnSpc>
              <a:defRPr/>
            </a:pPr>
            <a:endParaRPr lang="en-US" sz="1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63502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2012</TotalTime>
  <Words>2599</Words>
  <Application>Microsoft Office PowerPoint</Application>
  <PresentationFormat>On-screen Show (4:3)</PresentationFormat>
  <Paragraphs>257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Times New Roman</vt:lpstr>
      <vt:lpstr>Wingdings</vt:lpstr>
      <vt:lpstr>Office Theme</vt:lpstr>
      <vt:lpstr>ADVERTISEMENT OF THE LEASE OF CORPORATE OFFICE SPACE FOR NYDA HEAD OFFICE OVER A PERIOD OF SEVEN (7) YEARS.</vt:lpstr>
      <vt:lpstr>AGENDA</vt:lpstr>
      <vt:lpstr>1. Terms of reference </vt:lpstr>
      <vt:lpstr>1. Terms of reference Continues….</vt:lpstr>
      <vt:lpstr> Terms of reference Continues….</vt:lpstr>
      <vt:lpstr> Terms of reference Continues….</vt:lpstr>
      <vt:lpstr> Terms of reference Continues….</vt:lpstr>
      <vt:lpstr> Terms of reference Continues….</vt:lpstr>
      <vt:lpstr> Terms of reference Continues….</vt:lpstr>
      <vt:lpstr>1. Terms of reference Continues ….</vt:lpstr>
      <vt:lpstr>1. Terms of reference Continues ……</vt:lpstr>
      <vt:lpstr>2. OBJECTIVES, CONDITIONS AND REQUIREMENTS OF THE TENDER PROCEDURE</vt:lpstr>
      <vt:lpstr>2. OBJECTIVES, CONDITIONS AND REQUIREMENTS OF THE TENDER PROCEDURE CONTINUES……</vt:lpstr>
      <vt:lpstr>3. FOUR (4) STAGE EVALUATION PROCESS</vt:lpstr>
      <vt:lpstr>3.  FOUR (4) STAGE EVALUATION PROCESS CONTINUES…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Sfiso</dc:creator>
  <cp:lastModifiedBy>Lehlohonolo Dikotsi</cp:lastModifiedBy>
  <cp:revision>14</cp:revision>
  <cp:lastPrinted>2020-11-25T15:49:56Z</cp:lastPrinted>
  <dcterms:created xsi:type="dcterms:W3CDTF">2020-11-25T15:49:44Z</dcterms:created>
  <dcterms:modified xsi:type="dcterms:W3CDTF">2023-10-12T12:11:07Z</dcterms:modified>
</cp:coreProperties>
</file>