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93" r:id="rId3"/>
    <p:sldId id="294" r:id="rId4"/>
    <p:sldId id="295" r:id="rId5"/>
    <p:sldId id="296" r:id="rId6"/>
    <p:sldId id="297" r:id="rId7"/>
    <p:sldId id="298" r:id="rId8"/>
    <p:sldId id="299" r:id="rId9"/>
    <p:sldId id="300" r:id="rId10"/>
    <p:sldId id="301" r:id="rId11"/>
    <p:sldId id="302" r:id="rId12"/>
    <p:sldId id="304" r:id="rId13"/>
    <p:sldId id="305" r:id="rId14"/>
    <p:sldId id="306" r:id="rId15"/>
    <p:sldId id="307" r:id="rId16"/>
    <p:sldId id="308" r:id="rId17"/>
    <p:sldId id="309" r:id="rId18"/>
    <p:sldId id="310" r:id="rId19"/>
    <p:sldId id="311" r:id="rId20"/>
    <p:sldId id="313" r:id="rId21"/>
    <p:sldId id="315" r:id="rId22"/>
    <p:sldId id="314" r:id="rId23"/>
    <p:sldId id="312" r:id="rId24"/>
    <p:sldId id="316" r:id="rId25"/>
    <p:sldId id="317"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010BC-D1A1-460B-9CF9-1A9C1810D7CB}" v="7" dt="2023-08-02T13:52:35.181"/>
    <p1510:client id="{AF03B6C1-774E-4448-9E62-56AB0F2FBE0E}" v="1" dt="2023-08-02T15:17:00.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3" d="100"/>
          <a:sy n="33" d="100"/>
        </p:scale>
        <p:origin x="10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704F9-9035-7C42-9306-F6067BA0A96A}" type="doc">
      <dgm:prSet loTypeId="urn:microsoft.com/office/officeart/2005/8/layout/hList1" loCatId="" qsTypeId="urn:microsoft.com/office/officeart/2005/8/quickstyle/simple1" qsCatId="simple" csTypeId="urn:microsoft.com/office/officeart/2005/8/colors/accent3_2" csCatId="accent3" phldr="1"/>
      <dgm:spPr/>
      <dgm:t>
        <a:bodyPr/>
        <a:lstStyle/>
        <a:p>
          <a:endParaRPr lang="en-GB"/>
        </a:p>
      </dgm:t>
    </dgm:pt>
    <dgm:pt modelId="{8576CD58-500D-C84B-8496-C3B7C9F6BA01}">
      <dgm:prSet phldrT="[Text]"/>
      <dgm:spPr>
        <a:solidFill>
          <a:srgbClr val="2BB8AB"/>
        </a:solidFill>
      </dgm:spPr>
      <dgm:t>
        <a:bodyPr anchor="t"/>
        <a:lstStyle/>
        <a:p>
          <a:pPr>
            <a:buFont typeface="Symbol" panose="05050102010706020507" pitchFamily="18" charset="2"/>
            <a:buChar char=""/>
          </a:pPr>
          <a:r>
            <a:rPr lang="en-ZA" b="1" dirty="0">
              <a:effectLst/>
              <a:latin typeface="Calibri" panose="020F0502020204030204" pitchFamily="34" charset="0"/>
              <a:ea typeface="Calibri" panose="020F0502020204030204" pitchFamily="34" charset="0"/>
              <a:cs typeface="Calibri" panose="020F0502020204030204" pitchFamily="34" charset="0"/>
            </a:rPr>
            <a:t>IDEATION:</a:t>
          </a:r>
          <a:r>
            <a:rPr lang="en-ZA" dirty="0">
              <a:effectLst/>
              <a:latin typeface="Calibri" panose="020F0502020204030204" pitchFamily="34" charset="0"/>
              <a:ea typeface="Calibri" panose="020F0502020204030204" pitchFamily="34" charset="0"/>
              <a:cs typeface="Calibri" panose="020F0502020204030204" pitchFamily="34" charset="0"/>
            </a:rPr>
            <a:t> </a:t>
          </a:r>
        </a:p>
      </dgm:t>
    </dgm:pt>
    <dgm:pt modelId="{2DBF501F-1D2F-B949-A2DE-C8FE95AB7039}" type="parTrans" cxnId="{37D356F6-5410-7D4E-92D6-C77574495BED}">
      <dgm:prSet/>
      <dgm:spPr/>
      <dgm:t>
        <a:bodyPr/>
        <a:lstStyle/>
        <a:p>
          <a:endParaRPr lang="en-GB">
            <a:latin typeface="Calibri" panose="020F0502020204030204" pitchFamily="34" charset="0"/>
            <a:cs typeface="Calibri" panose="020F0502020204030204" pitchFamily="34" charset="0"/>
          </a:endParaRPr>
        </a:p>
      </dgm:t>
    </dgm:pt>
    <dgm:pt modelId="{697881D0-7850-D940-A790-8114C94B8D97}" type="sibTrans" cxnId="{37D356F6-5410-7D4E-92D6-C77574495BED}">
      <dgm:prSet/>
      <dgm:spPr/>
      <dgm:t>
        <a:bodyPr/>
        <a:lstStyle/>
        <a:p>
          <a:endParaRPr lang="en-GB">
            <a:latin typeface="Calibri" panose="020F0502020204030204" pitchFamily="34" charset="0"/>
            <a:cs typeface="Calibri" panose="020F0502020204030204" pitchFamily="34" charset="0"/>
          </a:endParaRPr>
        </a:p>
      </dgm:t>
    </dgm:pt>
    <dgm:pt modelId="{FEB6E7B3-C540-8148-90EC-472D927302B5}">
      <dgm:prSet/>
      <dgm:spPr>
        <a:solidFill>
          <a:srgbClr val="2BB8AB"/>
        </a:solidFill>
      </dgm:spPr>
      <dgm:t>
        <a:bodyPr anchor="t"/>
        <a:lstStyle/>
        <a:p>
          <a:r>
            <a:rPr lang="en-ZA" b="1" dirty="0">
              <a:effectLst/>
              <a:latin typeface="Calibri" panose="020F0502020204030204" pitchFamily="34" charset="0"/>
              <a:ea typeface="Calibri" panose="020F0502020204030204" pitchFamily="34" charset="0"/>
              <a:cs typeface="Calibri" panose="020F0502020204030204" pitchFamily="34" charset="0"/>
            </a:rPr>
            <a:t>COMPLIANCE:</a:t>
          </a:r>
          <a:endParaRPr lang="en-ZA" dirty="0">
            <a:effectLst/>
            <a:latin typeface="Calibri" panose="020F0502020204030204" pitchFamily="34" charset="0"/>
            <a:ea typeface="Calibri" panose="020F0502020204030204" pitchFamily="34" charset="0"/>
            <a:cs typeface="Calibri" panose="020F0502020204030204" pitchFamily="34" charset="0"/>
          </a:endParaRPr>
        </a:p>
      </dgm:t>
    </dgm:pt>
    <dgm:pt modelId="{6D55637C-8D16-5249-8D3F-DF11B4A06B73}" type="parTrans" cxnId="{313F6C5E-C6D0-1648-918A-48D46F236CCC}">
      <dgm:prSet/>
      <dgm:spPr/>
      <dgm:t>
        <a:bodyPr/>
        <a:lstStyle/>
        <a:p>
          <a:endParaRPr lang="en-GB">
            <a:latin typeface="Calibri" panose="020F0502020204030204" pitchFamily="34" charset="0"/>
            <a:cs typeface="Calibri" panose="020F0502020204030204" pitchFamily="34" charset="0"/>
          </a:endParaRPr>
        </a:p>
      </dgm:t>
    </dgm:pt>
    <dgm:pt modelId="{5B16DE18-A523-8B43-8E34-F71728E36F2E}" type="sibTrans" cxnId="{313F6C5E-C6D0-1648-918A-48D46F236CCC}">
      <dgm:prSet/>
      <dgm:spPr/>
      <dgm:t>
        <a:bodyPr/>
        <a:lstStyle/>
        <a:p>
          <a:endParaRPr lang="en-GB">
            <a:latin typeface="Calibri" panose="020F0502020204030204" pitchFamily="34" charset="0"/>
            <a:cs typeface="Calibri" panose="020F0502020204030204" pitchFamily="34" charset="0"/>
          </a:endParaRPr>
        </a:p>
      </dgm:t>
    </dgm:pt>
    <dgm:pt modelId="{CBD3A7EE-F71D-064F-9114-2E8F6F822EDE}">
      <dgm:prSet/>
      <dgm:spPr>
        <a:solidFill>
          <a:srgbClr val="2BB8AB"/>
        </a:solidFill>
      </dgm:spPr>
      <dgm:t>
        <a:bodyPr anchor="t"/>
        <a:lstStyle/>
        <a:p>
          <a:r>
            <a:rPr lang="en-ZA" b="1" dirty="0">
              <a:effectLst/>
              <a:latin typeface="Calibri" panose="020F0502020204030204" pitchFamily="34" charset="0"/>
              <a:ea typeface="Calibri" panose="020F0502020204030204" pitchFamily="34" charset="0"/>
              <a:cs typeface="Calibri" panose="020F0502020204030204" pitchFamily="34" charset="0"/>
            </a:rPr>
            <a:t>PROPOSAL DEVELOPMENT:</a:t>
          </a:r>
          <a:endParaRPr lang="en-ZA" dirty="0">
            <a:effectLst/>
            <a:latin typeface="Calibri" panose="020F0502020204030204" pitchFamily="34" charset="0"/>
            <a:ea typeface="Calibri" panose="020F0502020204030204" pitchFamily="34" charset="0"/>
            <a:cs typeface="Calibri" panose="020F0502020204030204" pitchFamily="34" charset="0"/>
          </a:endParaRPr>
        </a:p>
      </dgm:t>
    </dgm:pt>
    <dgm:pt modelId="{4F73DB49-D24A-B144-B759-F1D0B39C133E}" type="parTrans" cxnId="{FB557C4C-D1B4-9C4C-83BA-B5B32E40FE10}">
      <dgm:prSet/>
      <dgm:spPr/>
      <dgm:t>
        <a:bodyPr/>
        <a:lstStyle/>
        <a:p>
          <a:endParaRPr lang="en-GB">
            <a:latin typeface="Calibri" panose="020F0502020204030204" pitchFamily="34" charset="0"/>
            <a:cs typeface="Calibri" panose="020F0502020204030204" pitchFamily="34" charset="0"/>
          </a:endParaRPr>
        </a:p>
      </dgm:t>
    </dgm:pt>
    <dgm:pt modelId="{448C7278-4D42-224B-83F3-46E5E7BE71EF}" type="sibTrans" cxnId="{FB557C4C-D1B4-9C4C-83BA-B5B32E40FE10}">
      <dgm:prSet/>
      <dgm:spPr/>
      <dgm:t>
        <a:bodyPr/>
        <a:lstStyle/>
        <a:p>
          <a:endParaRPr lang="en-GB">
            <a:latin typeface="Calibri" panose="020F0502020204030204" pitchFamily="34" charset="0"/>
            <a:cs typeface="Calibri" panose="020F0502020204030204" pitchFamily="34" charset="0"/>
          </a:endParaRPr>
        </a:p>
      </dgm:t>
    </dgm:pt>
    <dgm:pt modelId="{85C39DEF-D9E9-934A-88F1-6041E9499FFC}">
      <dgm:prSet phldrT="[Text]"/>
      <dgm:spPr/>
      <dgm:t>
        <a:bodyPr anchor="t"/>
        <a:lstStyle/>
        <a:p>
          <a:pPr>
            <a:buFont typeface="Symbol" panose="05050102010706020507" pitchFamily="18" charset="2"/>
            <a:buChar char=""/>
          </a:pPr>
          <a:r>
            <a:rPr lang="en-ZA" dirty="0">
              <a:effectLst/>
              <a:latin typeface="Calibri" panose="020F0502020204030204" pitchFamily="34" charset="0"/>
              <a:ea typeface="Calibri" panose="020F0502020204030204" pitchFamily="34" charset="0"/>
              <a:cs typeface="Calibri" panose="020F0502020204030204" pitchFamily="34" charset="0"/>
            </a:rPr>
            <a:t>Developing project ideas that align with the aims of the NYS</a:t>
          </a:r>
          <a:endParaRPr lang="en-GB" dirty="0">
            <a:latin typeface="Calibri" panose="020F0502020204030204" pitchFamily="34" charset="0"/>
            <a:cs typeface="Calibri" panose="020F0502020204030204" pitchFamily="34" charset="0"/>
          </a:endParaRPr>
        </a:p>
      </dgm:t>
    </dgm:pt>
    <dgm:pt modelId="{58DEB37C-F6B3-1F4F-8F44-3A0D36C4ADD0}" type="parTrans" cxnId="{858771C4-14A7-2A49-A2C6-27414805D5C3}">
      <dgm:prSet/>
      <dgm:spPr/>
      <dgm:t>
        <a:bodyPr/>
        <a:lstStyle/>
        <a:p>
          <a:endParaRPr lang="en-GB">
            <a:latin typeface="Calibri" panose="020F0502020204030204" pitchFamily="34" charset="0"/>
            <a:cs typeface="Calibri" panose="020F0502020204030204" pitchFamily="34" charset="0"/>
          </a:endParaRPr>
        </a:p>
      </dgm:t>
    </dgm:pt>
    <dgm:pt modelId="{B2C3FED7-1E3D-0441-AFCB-F214311C4D23}" type="sibTrans" cxnId="{858771C4-14A7-2A49-A2C6-27414805D5C3}">
      <dgm:prSet/>
      <dgm:spPr/>
      <dgm:t>
        <a:bodyPr/>
        <a:lstStyle/>
        <a:p>
          <a:endParaRPr lang="en-GB">
            <a:latin typeface="Calibri" panose="020F0502020204030204" pitchFamily="34" charset="0"/>
            <a:cs typeface="Calibri" panose="020F0502020204030204" pitchFamily="34" charset="0"/>
          </a:endParaRPr>
        </a:p>
      </dgm:t>
    </dgm:pt>
    <dgm:pt modelId="{0E5BF424-9528-4B4F-9C4E-E7BAEF87FE0E}">
      <dgm:prSet/>
      <dgm:spPr/>
      <dgm:t>
        <a:bodyPr anchor="t"/>
        <a:lstStyle/>
        <a:p>
          <a:r>
            <a:rPr lang="en-ZA" dirty="0">
              <a:effectLst/>
              <a:latin typeface="Calibri" panose="020F0502020204030204" pitchFamily="34" charset="0"/>
              <a:ea typeface="Times New Roman" panose="02020603050405020304" pitchFamily="18" charset="0"/>
              <a:cs typeface="Calibri" panose="020F0502020204030204" pitchFamily="34" charset="0"/>
            </a:rPr>
            <a:t>Reviewing whether your organisation fulfils the minimum eligibility criteria and </a:t>
          </a:r>
          <a:r>
            <a:rPr lang="en-ZA" b="1" dirty="0">
              <a:effectLst/>
              <a:latin typeface="Calibri" panose="020F0502020204030204" pitchFamily="34" charset="0"/>
              <a:ea typeface="Times New Roman" panose="02020603050405020304" pitchFamily="18" charset="0"/>
              <a:cs typeface="Calibri" panose="020F0502020204030204" pitchFamily="34" charset="0"/>
            </a:rPr>
            <a:t>guiding you to make</a:t>
          </a:r>
          <a:r>
            <a:rPr lang="en-ZA" dirty="0">
              <a:effectLst/>
              <a:latin typeface="Calibri" panose="020F0502020204030204" pitchFamily="34" charset="0"/>
              <a:ea typeface="Times New Roman" panose="02020603050405020304" pitchFamily="18" charset="0"/>
              <a:cs typeface="Calibri" panose="020F0502020204030204" pitchFamily="34" charset="0"/>
            </a:rPr>
            <a:t> sure you submit all the right documents</a:t>
          </a:r>
          <a:endParaRPr lang="en-ZA" dirty="0">
            <a:effectLst/>
            <a:latin typeface="Calibri" panose="020F0502020204030204" pitchFamily="34" charset="0"/>
            <a:ea typeface="Calibri" panose="020F0502020204030204" pitchFamily="34" charset="0"/>
            <a:cs typeface="Calibri" panose="020F0502020204030204" pitchFamily="34" charset="0"/>
          </a:endParaRPr>
        </a:p>
      </dgm:t>
    </dgm:pt>
    <dgm:pt modelId="{05EE06A1-922F-BF46-AA14-B54898121D40}" type="parTrans" cxnId="{E065D6AD-054F-A94D-A91A-0A460023F82D}">
      <dgm:prSet/>
      <dgm:spPr/>
      <dgm:t>
        <a:bodyPr/>
        <a:lstStyle/>
        <a:p>
          <a:endParaRPr lang="en-GB">
            <a:latin typeface="Calibri" panose="020F0502020204030204" pitchFamily="34" charset="0"/>
            <a:cs typeface="Calibri" panose="020F0502020204030204" pitchFamily="34" charset="0"/>
          </a:endParaRPr>
        </a:p>
      </dgm:t>
    </dgm:pt>
    <dgm:pt modelId="{54A113D6-D749-5649-A9ED-D1EC345434DC}" type="sibTrans" cxnId="{E065D6AD-054F-A94D-A91A-0A460023F82D}">
      <dgm:prSet/>
      <dgm:spPr/>
      <dgm:t>
        <a:bodyPr/>
        <a:lstStyle/>
        <a:p>
          <a:endParaRPr lang="en-GB">
            <a:latin typeface="Calibri" panose="020F0502020204030204" pitchFamily="34" charset="0"/>
            <a:cs typeface="Calibri" panose="020F0502020204030204" pitchFamily="34" charset="0"/>
          </a:endParaRPr>
        </a:p>
      </dgm:t>
    </dgm:pt>
    <dgm:pt modelId="{E6DB03A5-CA65-8D4D-926E-3F0555F1773F}">
      <dgm:prSet/>
      <dgm:spPr/>
      <dgm:t>
        <a:bodyPr anchor="t"/>
        <a:lstStyle/>
        <a:p>
          <a:r>
            <a:rPr lang="en-ZA" dirty="0">
              <a:effectLst/>
              <a:latin typeface="Calibri" panose="020F0502020204030204" pitchFamily="34" charset="0"/>
              <a:ea typeface="Calibri" panose="020F0502020204030204" pitchFamily="34" charset="0"/>
              <a:cs typeface="Calibri" panose="020F0502020204030204" pitchFamily="34" charset="0"/>
            </a:rPr>
            <a:t>Completing a compelling proposal that highlights the strengths of your organisation</a:t>
          </a:r>
        </a:p>
      </dgm:t>
    </dgm:pt>
    <dgm:pt modelId="{99875AA0-50EF-DA40-928C-2CF855A140CF}" type="parTrans" cxnId="{133CF429-F035-EF4E-85D4-EB0E1B816C45}">
      <dgm:prSet/>
      <dgm:spPr/>
      <dgm:t>
        <a:bodyPr/>
        <a:lstStyle/>
        <a:p>
          <a:endParaRPr lang="en-GB">
            <a:latin typeface="Calibri" panose="020F0502020204030204" pitchFamily="34" charset="0"/>
            <a:cs typeface="Calibri" panose="020F0502020204030204" pitchFamily="34" charset="0"/>
          </a:endParaRPr>
        </a:p>
      </dgm:t>
    </dgm:pt>
    <dgm:pt modelId="{62D5E4BE-E712-7E47-9742-48B22E954326}" type="sibTrans" cxnId="{133CF429-F035-EF4E-85D4-EB0E1B816C45}">
      <dgm:prSet/>
      <dgm:spPr/>
      <dgm:t>
        <a:bodyPr/>
        <a:lstStyle/>
        <a:p>
          <a:endParaRPr lang="en-GB">
            <a:latin typeface="Calibri" panose="020F0502020204030204" pitchFamily="34" charset="0"/>
            <a:cs typeface="Calibri" panose="020F0502020204030204" pitchFamily="34" charset="0"/>
          </a:endParaRPr>
        </a:p>
      </dgm:t>
    </dgm:pt>
    <dgm:pt modelId="{905C93F2-808F-6B41-96A0-1A93DD5CEE66}">
      <dgm:prSet/>
      <dgm:spPr/>
      <dgm:t>
        <a:bodyPr anchor="t"/>
        <a:lstStyle/>
        <a:p>
          <a:r>
            <a:rPr lang="en-ZA" b="1" dirty="0">
              <a:effectLst/>
              <a:latin typeface="Calibri" panose="020F0502020204030204" pitchFamily="34" charset="0"/>
              <a:ea typeface="Times New Roman" panose="02020603050405020304" pitchFamily="18" charset="0"/>
              <a:cs typeface="Calibri" panose="020F0502020204030204" pitchFamily="34" charset="0"/>
            </a:rPr>
            <a:t>(Please note: your organisation will be responsible for bearing any cost associated with complying with the necessary requirements)</a:t>
          </a:r>
          <a:endParaRPr lang="en-ZA" dirty="0">
            <a:effectLst/>
            <a:latin typeface="Calibri" panose="020F0502020204030204" pitchFamily="34" charset="0"/>
            <a:ea typeface="Calibri" panose="020F0502020204030204" pitchFamily="34" charset="0"/>
            <a:cs typeface="Calibri" panose="020F0502020204030204" pitchFamily="34" charset="0"/>
          </a:endParaRPr>
        </a:p>
      </dgm:t>
    </dgm:pt>
    <dgm:pt modelId="{E3988E74-8947-E943-8390-384F17BB96CB}" type="parTrans" cxnId="{61E93DFF-7F58-2548-A860-7B97A5C9F700}">
      <dgm:prSet/>
      <dgm:spPr/>
      <dgm:t>
        <a:bodyPr/>
        <a:lstStyle/>
        <a:p>
          <a:endParaRPr lang="en-GB"/>
        </a:p>
      </dgm:t>
    </dgm:pt>
    <dgm:pt modelId="{95EADB1C-E381-3841-9F64-94490B4E6F21}" type="sibTrans" cxnId="{61E93DFF-7F58-2548-A860-7B97A5C9F700}">
      <dgm:prSet/>
      <dgm:spPr/>
      <dgm:t>
        <a:bodyPr/>
        <a:lstStyle/>
        <a:p>
          <a:endParaRPr lang="en-GB"/>
        </a:p>
      </dgm:t>
    </dgm:pt>
    <dgm:pt modelId="{B3681565-2EAE-5F49-8F4B-92CE7C86B6A6}" type="pres">
      <dgm:prSet presAssocID="{DCF704F9-9035-7C42-9306-F6067BA0A96A}" presName="Name0" presStyleCnt="0">
        <dgm:presLayoutVars>
          <dgm:dir/>
          <dgm:animLvl val="lvl"/>
          <dgm:resizeHandles val="exact"/>
        </dgm:presLayoutVars>
      </dgm:prSet>
      <dgm:spPr/>
    </dgm:pt>
    <dgm:pt modelId="{16A972D4-B91B-B942-B260-835A8FC9DEDD}" type="pres">
      <dgm:prSet presAssocID="{8576CD58-500D-C84B-8496-C3B7C9F6BA01}" presName="composite" presStyleCnt="0"/>
      <dgm:spPr/>
    </dgm:pt>
    <dgm:pt modelId="{58992811-4697-BE43-8EF5-31F3EBA2C6F5}" type="pres">
      <dgm:prSet presAssocID="{8576CD58-500D-C84B-8496-C3B7C9F6BA01}" presName="parTx" presStyleLbl="alignNode1" presStyleIdx="0" presStyleCnt="3">
        <dgm:presLayoutVars>
          <dgm:chMax val="0"/>
          <dgm:chPref val="0"/>
          <dgm:bulletEnabled val="1"/>
        </dgm:presLayoutVars>
      </dgm:prSet>
      <dgm:spPr/>
    </dgm:pt>
    <dgm:pt modelId="{F5E81A80-1F60-024B-9FB4-078152B447B1}" type="pres">
      <dgm:prSet presAssocID="{8576CD58-500D-C84B-8496-C3B7C9F6BA01}" presName="desTx" presStyleLbl="alignAccFollowNode1" presStyleIdx="0" presStyleCnt="3">
        <dgm:presLayoutVars>
          <dgm:bulletEnabled val="1"/>
        </dgm:presLayoutVars>
      </dgm:prSet>
      <dgm:spPr/>
    </dgm:pt>
    <dgm:pt modelId="{31A063A5-1806-1047-98E3-9AD33F818FBA}" type="pres">
      <dgm:prSet presAssocID="{697881D0-7850-D940-A790-8114C94B8D97}" presName="space" presStyleCnt="0"/>
      <dgm:spPr/>
    </dgm:pt>
    <dgm:pt modelId="{10A99591-7648-404A-B01C-8F8F4D24EE41}" type="pres">
      <dgm:prSet presAssocID="{FEB6E7B3-C540-8148-90EC-472D927302B5}" presName="composite" presStyleCnt="0"/>
      <dgm:spPr/>
    </dgm:pt>
    <dgm:pt modelId="{A617820D-B491-214F-BD1B-5F27A85564CA}" type="pres">
      <dgm:prSet presAssocID="{FEB6E7B3-C540-8148-90EC-472D927302B5}" presName="parTx" presStyleLbl="alignNode1" presStyleIdx="1" presStyleCnt="3">
        <dgm:presLayoutVars>
          <dgm:chMax val="0"/>
          <dgm:chPref val="0"/>
          <dgm:bulletEnabled val="1"/>
        </dgm:presLayoutVars>
      </dgm:prSet>
      <dgm:spPr/>
    </dgm:pt>
    <dgm:pt modelId="{2B990A11-7288-5A44-BB14-1FB5CC2899FD}" type="pres">
      <dgm:prSet presAssocID="{FEB6E7B3-C540-8148-90EC-472D927302B5}" presName="desTx" presStyleLbl="alignAccFollowNode1" presStyleIdx="1" presStyleCnt="3">
        <dgm:presLayoutVars>
          <dgm:bulletEnabled val="1"/>
        </dgm:presLayoutVars>
      </dgm:prSet>
      <dgm:spPr/>
    </dgm:pt>
    <dgm:pt modelId="{09BA6D63-1E7F-704D-9953-30EA182B9D72}" type="pres">
      <dgm:prSet presAssocID="{5B16DE18-A523-8B43-8E34-F71728E36F2E}" presName="space" presStyleCnt="0"/>
      <dgm:spPr/>
    </dgm:pt>
    <dgm:pt modelId="{99A7C485-09DB-F54F-8C31-22A69BECCE5F}" type="pres">
      <dgm:prSet presAssocID="{CBD3A7EE-F71D-064F-9114-2E8F6F822EDE}" presName="composite" presStyleCnt="0"/>
      <dgm:spPr/>
    </dgm:pt>
    <dgm:pt modelId="{32E805E6-9419-D14D-B44D-1DEAF99B0738}" type="pres">
      <dgm:prSet presAssocID="{CBD3A7EE-F71D-064F-9114-2E8F6F822EDE}" presName="parTx" presStyleLbl="alignNode1" presStyleIdx="2" presStyleCnt="3">
        <dgm:presLayoutVars>
          <dgm:chMax val="0"/>
          <dgm:chPref val="0"/>
          <dgm:bulletEnabled val="1"/>
        </dgm:presLayoutVars>
      </dgm:prSet>
      <dgm:spPr/>
    </dgm:pt>
    <dgm:pt modelId="{194D7BE8-BD7F-BB41-8CC0-364B2CB8F9C1}" type="pres">
      <dgm:prSet presAssocID="{CBD3A7EE-F71D-064F-9114-2E8F6F822EDE}" presName="desTx" presStyleLbl="alignAccFollowNode1" presStyleIdx="2" presStyleCnt="3">
        <dgm:presLayoutVars>
          <dgm:bulletEnabled val="1"/>
        </dgm:presLayoutVars>
      </dgm:prSet>
      <dgm:spPr/>
    </dgm:pt>
  </dgm:ptLst>
  <dgm:cxnLst>
    <dgm:cxn modelId="{C71EFC16-4D0C-9840-A73C-35206DB94B81}" type="presOf" srcId="{0E5BF424-9528-4B4F-9C4E-E7BAEF87FE0E}" destId="{2B990A11-7288-5A44-BB14-1FB5CC2899FD}" srcOrd="0" destOrd="0" presId="urn:microsoft.com/office/officeart/2005/8/layout/hList1"/>
    <dgm:cxn modelId="{133CF429-F035-EF4E-85D4-EB0E1B816C45}" srcId="{CBD3A7EE-F71D-064F-9114-2E8F6F822EDE}" destId="{E6DB03A5-CA65-8D4D-926E-3F0555F1773F}" srcOrd="0" destOrd="0" parTransId="{99875AA0-50EF-DA40-928C-2CF855A140CF}" sibTransId="{62D5E4BE-E712-7E47-9742-48B22E954326}"/>
    <dgm:cxn modelId="{75CAED2D-CDDE-F04B-85E4-A9807AD8B604}" type="presOf" srcId="{905C93F2-808F-6B41-96A0-1A93DD5CEE66}" destId="{2B990A11-7288-5A44-BB14-1FB5CC2899FD}" srcOrd="0" destOrd="1" presId="urn:microsoft.com/office/officeart/2005/8/layout/hList1"/>
    <dgm:cxn modelId="{313F6C5E-C6D0-1648-918A-48D46F236CCC}" srcId="{DCF704F9-9035-7C42-9306-F6067BA0A96A}" destId="{FEB6E7B3-C540-8148-90EC-472D927302B5}" srcOrd="1" destOrd="0" parTransId="{6D55637C-8D16-5249-8D3F-DF11B4A06B73}" sibTransId="{5B16DE18-A523-8B43-8E34-F71728E36F2E}"/>
    <dgm:cxn modelId="{127E0E4B-4E47-6949-AFD0-0F7BEFB9CCEC}" type="presOf" srcId="{E6DB03A5-CA65-8D4D-926E-3F0555F1773F}" destId="{194D7BE8-BD7F-BB41-8CC0-364B2CB8F9C1}" srcOrd="0" destOrd="0" presId="urn:microsoft.com/office/officeart/2005/8/layout/hList1"/>
    <dgm:cxn modelId="{FB557C4C-D1B4-9C4C-83BA-B5B32E40FE10}" srcId="{DCF704F9-9035-7C42-9306-F6067BA0A96A}" destId="{CBD3A7EE-F71D-064F-9114-2E8F6F822EDE}" srcOrd="2" destOrd="0" parTransId="{4F73DB49-D24A-B144-B759-F1D0B39C133E}" sibTransId="{448C7278-4D42-224B-83F3-46E5E7BE71EF}"/>
    <dgm:cxn modelId="{2A8ADB52-31C7-E343-BA1A-29413E359A7C}" type="presOf" srcId="{FEB6E7B3-C540-8148-90EC-472D927302B5}" destId="{A617820D-B491-214F-BD1B-5F27A85564CA}" srcOrd="0" destOrd="0" presId="urn:microsoft.com/office/officeart/2005/8/layout/hList1"/>
    <dgm:cxn modelId="{8980F873-D556-1745-B700-8CD871119E5D}" type="presOf" srcId="{8576CD58-500D-C84B-8496-C3B7C9F6BA01}" destId="{58992811-4697-BE43-8EF5-31F3EBA2C6F5}" srcOrd="0" destOrd="0" presId="urn:microsoft.com/office/officeart/2005/8/layout/hList1"/>
    <dgm:cxn modelId="{6895B956-41E5-A043-BE6F-411EC950938A}" type="presOf" srcId="{85C39DEF-D9E9-934A-88F1-6041E9499FFC}" destId="{F5E81A80-1F60-024B-9FB4-078152B447B1}" srcOrd="0" destOrd="0" presId="urn:microsoft.com/office/officeart/2005/8/layout/hList1"/>
    <dgm:cxn modelId="{F410F48C-04B8-834E-A0D5-04FD90322D33}" type="presOf" srcId="{CBD3A7EE-F71D-064F-9114-2E8F6F822EDE}" destId="{32E805E6-9419-D14D-B44D-1DEAF99B0738}" srcOrd="0" destOrd="0" presId="urn:microsoft.com/office/officeart/2005/8/layout/hList1"/>
    <dgm:cxn modelId="{E065D6AD-054F-A94D-A91A-0A460023F82D}" srcId="{FEB6E7B3-C540-8148-90EC-472D927302B5}" destId="{0E5BF424-9528-4B4F-9C4E-E7BAEF87FE0E}" srcOrd="0" destOrd="0" parTransId="{05EE06A1-922F-BF46-AA14-B54898121D40}" sibTransId="{54A113D6-D749-5649-A9ED-D1EC345434DC}"/>
    <dgm:cxn modelId="{6233AFC1-D96E-DC42-A379-467D3952212C}" type="presOf" srcId="{DCF704F9-9035-7C42-9306-F6067BA0A96A}" destId="{B3681565-2EAE-5F49-8F4B-92CE7C86B6A6}" srcOrd="0" destOrd="0" presId="urn:microsoft.com/office/officeart/2005/8/layout/hList1"/>
    <dgm:cxn modelId="{858771C4-14A7-2A49-A2C6-27414805D5C3}" srcId="{8576CD58-500D-C84B-8496-C3B7C9F6BA01}" destId="{85C39DEF-D9E9-934A-88F1-6041E9499FFC}" srcOrd="0" destOrd="0" parTransId="{58DEB37C-F6B3-1F4F-8F44-3A0D36C4ADD0}" sibTransId="{B2C3FED7-1E3D-0441-AFCB-F214311C4D23}"/>
    <dgm:cxn modelId="{37D356F6-5410-7D4E-92D6-C77574495BED}" srcId="{DCF704F9-9035-7C42-9306-F6067BA0A96A}" destId="{8576CD58-500D-C84B-8496-C3B7C9F6BA01}" srcOrd="0" destOrd="0" parTransId="{2DBF501F-1D2F-B949-A2DE-C8FE95AB7039}" sibTransId="{697881D0-7850-D940-A790-8114C94B8D97}"/>
    <dgm:cxn modelId="{61E93DFF-7F58-2548-A860-7B97A5C9F700}" srcId="{FEB6E7B3-C540-8148-90EC-472D927302B5}" destId="{905C93F2-808F-6B41-96A0-1A93DD5CEE66}" srcOrd="1" destOrd="0" parTransId="{E3988E74-8947-E943-8390-384F17BB96CB}" sibTransId="{95EADB1C-E381-3841-9F64-94490B4E6F21}"/>
    <dgm:cxn modelId="{9B0633EF-D32F-534D-AF90-CA1E300D62ED}" type="presParOf" srcId="{B3681565-2EAE-5F49-8F4B-92CE7C86B6A6}" destId="{16A972D4-B91B-B942-B260-835A8FC9DEDD}" srcOrd="0" destOrd="0" presId="urn:microsoft.com/office/officeart/2005/8/layout/hList1"/>
    <dgm:cxn modelId="{515D260E-568D-A346-85B1-0CC33994CB6F}" type="presParOf" srcId="{16A972D4-B91B-B942-B260-835A8FC9DEDD}" destId="{58992811-4697-BE43-8EF5-31F3EBA2C6F5}" srcOrd="0" destOrd="0" presId="urn:microsoft.com/office/officeart/2005/8/layout/hList1"/>
    <dgm:cxn modelId="{ADE1DC04-6A04-EE42-9B5A-05AABDC81B7A}" type="presParOf" srcId="{16A972D4-B91B-B942-B260-835A8FC9DEDD}" destId="{F5E81A80-1F60-024B-9FB4-078152B447B1}" srcOrd="1" destOrd="0" presId="urn:microsoft.com/office/officeart/2005/8/layout/hList1"/>
    <dgm:cxn modelId="{D15FB05B-FF69-C747-97A7-1C6FF0E9BB1E}" type="presParOf" srcId="{B3681565-2EAE-5F49-8F4B-92CE7C86B6A6}" destId="{31A063A5-1806-1047-98E3-9AD33F818FBA}" srcOrd="1" destOrd="0" presId="urn:microsoft.com/office/officeart/2005/8/layout/hList1"/>
    <dgm:cxn modelId="{DD7346AC-312F-C44C-84C4-48F736F1F88F}" type="presParOf" srcId="{B3681565-2EAE-5F49-8F4B-92CE7C86B6A6}" destId="{10A99591-7648-404A-B01C-8F8F4D24EE41}" srcOrd="2" destOrd="0" presId="urn:microsoft.com/office/officeart/2005/8/layout/hList1"/>
    <dgm:cxn modelId="{8A20885D-DB10-384A-90ED-9CA8661DBC35}" type="presParOf" srcId="{10A99591-7648-404A-B01C-8F8F4D24EE41}" destId="{A617820D-B491-214F-BD1B-5F27A85564CA}" srcOrd="0" destOrd="0" presId="urn:microsoft.com/office/officeart/2005/8/layout/hList1"/>
    <dgm:cxn modelId="{39AC7F73-34BE-984F-8649-78000DBCF663}" type="presParOf" srcId="{10A99591-7648-404A-B01C-8F8F4D24EE41}" destId="{2B990A11-7288-5A44-BB14-1FB5CC2899FD}" srcOrd="1" destOrd="0" presId="urn:microsoft.com/office/officeart/2005/8/layout/hList1"/>
    <dgm:cxn modelId="{0D627770-924C-9B4C-8988-6DC56E6F58B9}" type="presParOf" srcId="{B3681565-2EAE-5F49-8F4B-92CE7C86B6A6}" destId="{09BA6D63-1E7F-704D-9953-30EA182B9D72}" srcOrd="3" destOrd="0" presId="urn:microsoft.com/office/officeart/2005/8/layout/hList1"/>
    <dgm:cxn modelId="{FBA6CEEF-5B86-7C4C-9900-CA06E59D4CC0}" type="presParOf" srcId="{B3681565-2EAE-5F49-8F4B-92CE7C86B6A6}" destId="{99A7C485-09DB-F54F-8C31-22A69BECCE5F}" srcOrd="4" destOrd="0" presId="urn:microsoft.com/office/officeart/2005/8/layout/hList1"/>
    <dgm:cxn modelId="{6586E5E5-83C9-524C-BDEB-DBAA5FEEB1E0}" type="presParOf" srcId="{99A7C485-09DB-F54F-8C31-22A69BECCE5F}" destId="{32E805E6-9419-D14D-B44D-1DEAF99B0738}" srcOrd="0" destOrd="0" presId="urn:microsoft.com/office/officeart/2005/8/layout/hList1"/>
    <dgm:cxn modelId="{FE6CD219-B735-624D-BE0D-4D4E127EE4C7}" type="presParOf" srcId="{99A7C485-09DB-F54F-8C31-22A69BECCE5F}" destId="{194D7BE8-BD7F-BB41-8CC0-364B2CB8F9C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FE2E1-FFC5-024C-B554-025CAFA58047}" type="doc">
      <dgm:prSet loTypeId="urn:microsoft.com/office/officeart/2005/8/layout/lProcess2" loCatId="" qsTypeId="urn:microsoft.com/office/officeart/2005/8/quickstyle/simple1" qsCatId="simple" csTypeId="urn:microsoft.com/office/officeart/2005/8/colors/accent3_2" csCatId="accent3" phldr="1"/>
      <dgm:spPr/>
      <dgm:t>
        <a:bodyPr/>
        <a:lstStyle/>
        <a:p>
          <a:endParaRPr lang="en-GB"/>
        </a:p>
      </dgm:t>
    </dgm:pt>
    <dgm:pt modelId="{2DF47405-4121-DD4B-BA8D-7EBBC6C08251}">
      <dgm:prSet phldrT="[Text]" custT="1"/>
      <dgm:spPr/>
      <dgm:t>
        <a:bodyPr anchor="t"/>
        <a:lstStyle/>
        <a:p>
          <a:r>
            <a:rPr lang="en-ZA" sz="2400" b="1" dirty="0">
              <a:effectLst/>
              <a:latin typeface="Arial" panose="020B0604020202020204" pitchFamily="34" charset="0"/>
              <a:ea typeface="Calibri" panose="020F0502020204030204" pitchFamily="34" charset="0"/>
              <a:cs typeface="Arial" panose="020B0604020202020204" pitchFamily="34" charset="0"/>
            </a:rPr>
            <a:t>Do I have to make use of the support?</a:t>
          </a:r>
          <a:endParaRPr lang="en-GB" sz="2400" dirty="0">
            <a:latin typeface="Arial" panose="020B0604020202020204" pitchFamily="34" charset="0"/>
            <a:cs typeface="Arial" panose="020B0604020202020204" pitchFamily="34" charset="0"/>
          </a:endParaRPr>
        </a:p>
      </dgm:t>
    </dgm:pt>
    <dgm:pt modelId="{72A1303A-3D3F-754E-8CE4-0422D9E4E63E}" type="parTrans" cxnId="{635B814E-9573-BE4D-BF36-D0CA9722AC89}">
      <dgm:prSet/>
      <dgm:spPr/>
      <dgm:t>
        <a:bodyPr/>
        <a:lstStyle/>
        <a:p>
          <a:endParaRPr lang="en-GB">
            <a:latin typeface="Calibri" panose="020F0502020204030204" pitchFamily="34" charset="0"/>
            <a:cs typeface="Calibri" panose="020F0502020204030204" pitchFamily="34" charset="0"/>
          </a:endParaRPr>
        </a:p>
      </dgm:t>
    </dgm:pt>
    <dgm:pt modelId="{6BEB98F2-26B8-F54B-8DE7-3B438D7A8E20}" type="sibTrans" cxnId="{635B814E-9573-BE4D-BF36-D0CA9722AC89}">
      <dgm:prSet/>
      <dgm:spPr/>
      <dgm:t>
        <a:bodyPr/>
        <a:lstStyle/>
        <a:p>
          <a:endParaRPr lang="en-GB">
            <a:latin typeface="Calibri" panose="020F0502020204030204" pitchFamily="34" charset="0"/>
            <a:cs typeface="Calibri" panose="020F0502020204030204" pitchFamily="34" charset="0"/>
          </a:endParaRPr>
        </a:p>
      </dgm:t>
    </dgm:pt>
    <dgm:pt modelId="{165B2EE8-DA3E-614A-9299-58DF7291204D}">
      <dgm:prSet custT="1"/>
      <dgm:spPr>
        <a:solidFill>
          <a:srgbClr val="2BB8AB"/>
        </a:solidFill>
      </dgm:spPr>
      <dgm:t>
        <a:bodyPr anchor="t"/>
        <a:lstStyle/>
        <a:p>
          <a:r>
            <a:rPr lang="en-ZA" sz="2400" b="1" dirty="0">
              <a:effectLst/>
              <a:latin typeface="Calibri" panose="020F0502020204030204" pitchFamily="34" charset="0"/>
              <a:ea typeface="Calibri" panose="020F0502020204030204" pitchFamily="34" charset="0"/>
              <a:cs typeface="Calibri" panose="020F0502020204030204" pitchFamily="34" charset="0"/>
            </a:rPr>
            <a:t>No.</a:t>
          </a:r>
        </a:p>
        <a:p>
          <a:r>
            <a:rPr lang="en-ZA" sz="1600" dirty="0">
              <a:effectLst/>
              <a:latin typeface="Calibri" panose="020F0502020204030204" pitchFamily="34" charset="0"/>
              <a:ea typeface="Calibri" panose="020F0502020204030204" pitchFamily="34" charset="0"/>
              <a:cs typeface="Calibri" panose="020F0502020204030204" pitchFamily="34" charset="0"/>
            </a:rPr>
            <a:t> </a:t>
          </a:r>
        </a:p>
        <a:p>
          <a:r>
            <a:rPr lang="en-ZA" sz="1800" dirty="0">
              <a:effectLst/>
              <a:latin typeface="Calibri" panose="020F0502020204030204" pitchFamily="34" charset="0"/>
              <a:ea typeface="Calibri" panose="020F0502020204030204" pitchFamily="34" charset="0"/>
              <a:cs typeface="Calibri" panose="020F0502020204030204" pitchFamily="34" charset="0"/>
            </a:rPr>
            <a:t>The offer of support is voluntary and completely independent of the NYS selection process. </a:t>
          </a:r>
        </a:p>
        <a:p>
          <a:endParaRPr lang="en-ZA" sz="1600" dirty="0">
            <a:effectLst/>
            <a:latin typeface="Calibri" panose="020F0502020204030204" pitchFamily="34" charset="0"/>
            <a:ea typeface="Calibri" panose="020F0502020204030204" pitchFamily="34" charset="0"/>
            <a:cs typeface="Calibri" panose="020F0502020204030204" pitchFamily="34" charset="0"/>
          </a:endParaRPr>
        </a:p>
      </dgm:t>
    </dgm:pt>
    <dgm:pt modelId="{8860BE4D-811C-EC49-84EE-A4E5D06936FF}" type="parTrans" cxnId="{5FCA978F-05D5-3F4E-AA6F-F49CA350710C}">
      <dgm:prSet/>
      <dgm:spPr/>
      <dgm:t>
        <a:bodyPr/>
        <a:lstStyle/>
        <a:p>
          <a:endParaRPr lang="en-GB">
            <a:latin typeface="Calibri" panose="020F0502020204030204" pitchFamily="34" charset="0"/>
            <a:cs typeface="Calibri" panose="020F0502020204030204" pitchFamily="34" charset="0"/>
          </a:endParaRPr>
        </a:p>
      </dgm:t>
    </dgm:pt>
    <dgm:pt modelId="{E3DBDD6E-692C-EF48-8204-49592ABD37FC}" type="sibTrans" cxnId="{5FCA978F-05D5-3F4E-AA6F-F49CA350710C}">
      <dgm:prSet/>
      <dgm:spPr/>
      <dgm:t>
        <a:bodyPr/>
        <a:lstStyle/>
        <a:p>
          <a:endParaRPr lang="en-GB">
            <a:latin typeface="Calibri" panose="020F0502020204030204" pitchFamily="34" charset="0"/>
            <a:cs typeface="Calibri" panose="020F0502020204030204" pitchFamily="34" charset="0"/>
          </a:endParaRPr>
        </a:p>
      </dgm:t>
    </dgm:pt>
    <dgm:pt modelId="{EFE8894B-BCBF-874F-8723-18684211BB37}">
      <dgm:prSet custT="1"/>
      <dgm:spPr/>
      <dgm:t>
        <a:bodyPr anchor="t"/>
        <a:lstStyle/>
        <a:p>
          <a:r>
            <a:rPr lang="en-ZA" sz="2400" b="1" dirty="0">
              <a:latin typeface="Arial" panose="020B0604020202020204" pitchFamily="34" charset="0"/>
              <a:ea typeface="Calibri" panose="020F0502020204030204" pitchFamily="34" charset="0"/>
              <a:cs typeface="Arial" panose="020B0604020202020204" pitchFamily="34" charset="0"/>
            </a:rPr>
            <a:t>Who is the support for?</a:t>
          </a:r>
        </a:p>
      </dgm:t>
    </dgm:pt>
    <dgm:pt modelId="{0B28D42B-939C-9E46-B0D2-D99F431DE411}" type="parTrans" cxnId="{85778B3A-B4F7-8545-AE5A-F32DC92AF8D1}">
      <dgm:prSet/>
      <dgm:spPr/>
      <dgm:t>
        <a:bodyPr/>
        <a:lstStyle/>
        <a:p>
          <a:endParaRPr lang="en-GB">
            <a:latin typeface="Calibri" panose="020F0502020204030204" pitchFamily="34" charset="0"/>
            <a:cs typeface="Calibri" panose="020F0502020204030204" pitchFamily="34" charset="0"/>
          </a:endParaRPr>
        </a:p>
      </dgm:t>
    </dgm:pt>
    <dgm:pt modelId="{25C6770C-D719-D744-8ED5-FB47A4C970AA}" type="sibTrans" cxnId="{85778B3A-B4F7-8545-AE5A-F32DC92AF8D1}">
      <dgm:prSet/>
      <dgm:spPr/>
      <dgm:t>
        <a:bodyPr/>
        <a:lstStyle/>
        <a:p>
          <a:endParaRPr lang="en-GB">
            <a:latin typeface="Calibri" panose="020F0502020204030204" pitchFamily="34" charset="0"/>
            <a:cs typeface="Calibri" panose="020F0502020204030204" pitchFamily="34" charset="0"/>
          </a:endParaRPr>
        </a:p>
      </dgm:t>
    </dgm:pt>
    <dgm:pt modelId="{744BCCDE-9C41-9743-A4FD-4A2ED251A17C}">
      <dgm:prSet custT="1"/>
      <dgm:spPr>
        <a:solidFill>
          <a:srgbClr val="2BB8AB"/>
        </a:solidFill>
      </dgm:spPr>
      <dgm:t>
        <a:bodyPr anchor="t"/>
        <a:lstStyle/>
        <a:p>
          <a:r>
            <a:rPr lang="en-ZA" sz="2400" b="1" dirty="0">
              <a:latin typeface="Calibri" panose="020F0502020204030204" pitchFamily="34" charset="0"/>
              <a:ea typeface="Calibri" panose="020F0502020204030204" pitchFamily="34" charset="0"/>
              <a:cs typeface="Calibri" panose="020F0502020204030204" pitchFamily="34" charset="0"/>
            </a:rPr>
            <a:t>Anyone!</a:t>
          </a:r>
        </a:p>
        <a:p>
          <a:endParaRPr lang="en-ZA" sz="2300" dirty="0">
            <a:latin typeface="Calibri" panose="020F0502020204030204" pitchFamily="34" charset="0"/>
            <a:ea typeface="Calibri" panose="020F0502020204030204" pitchFamily="34" charset="0"/>
            <a:cs typeface="Calibri" panose="020F0502020204030204" pitchFamily="34" charset="0"/>
          </a:endParaRPr>
        </a:p>
        <a:p>
          <a:r>
            <a:rPr lang="en-ZA" sz="1800" dirty="0">
              <a:latin typeface="Calibri" panose="020F0502020204030204" pitchFamily="34" charset="0"/>
              <a:ea typeface="Calibri" panose="020F0502020204030204" pitchFamily="34" charset="0"/>
              <a:cs typeface="Calibri" panose="020F0502020204030204" pitchFamily="34" charset="0"/>
            </a:rPr>
            <a:t>The support is for any entity that has a winning idea and meets</a:t>
          </a:r>
          <a:r>
            <a:rPr lang="en-ZA" sz="1800" dirty="0">
              <a:effectLst/>
              <a:latin typeface="Calibri" panose="020F0502020204030204" pitchFamily="34" charset="0"/>
              <a:ea typeface="Calibri" panose="020F0502020204030204" pitchFamily="34" charset="0"/>
              <a:cs typeface="Calibri" panose="020F0502020204030204" pitchFamily="34" charset="0"/>
            </a:rPr>
            <a:t> NYS’s funding criteria. </a:t>
          </a:r>
          <a:endParaRPr lang="en-ZA" sz="1800" dirty="0">
            <a:latin typeface="Calibri" panose="020F0502020204030204" pitchFamily="34" charset="0"/>
            <a:ea typeface="Calibri" panose="020F0502020204030204" pitchFamily="34" charset="0"/>
            <a:cs typeface="Calibri" panose="020F0502020204030204" pitchFamily="34" charset="0"/>
          </a:endParaRPr>
        </a:p>
      </dgm:t>
    </dgm:pt>
    <dgm:pt modelId="{F5244A20-E7A3-F449-9F79-67AF4A8A89D4}" type="parTrans" cxnId="{2DF65467-2320-D042-80A3-A07B5A66EA25}">
      <dgm:prSet/>
      <dgm:spPr/>
      <dgm:t>
        <a:bodyPr/>
        <a:lstStyle/>
        <a:p>
          <a:endParaRPr lang="en-GB">
            <a:latin typeface="Calibri" panose="020F0502020204030204" pitchFamily="34" charset="0"/>
            <a:cs typeface="Calibri" panose="020F0502020204030204" pitchFamily="34" charset="0"/>
          </a:endParaRPr>
        </a:p>
      </dgm:t>
    </dgm:pt>
    <dgm:pt modelId="{72CDCD0F-B288-FF48-9A9B-C525B32214D2}" type="sibTrans" cxnId="{2DF65467-2320-D042-80A3-A07B5A66EA25}">
      <dgm:prSet/>
      <dgm:spPr/>
      <dgm:t>
        <a:bodyPr/>
        <a:lstStyle/>
        <a:p>
          <a:endParaRPr lang="en-GB">
            <a:latin typeface="Calibri" panose="020F0502020204030204" pitchFamily="34" charset="0"/>
            <a:cs typeface="Calibri" panose="020F0502020204030204" pitchFamily="34" charset="0"/>
          </a:endParaRPr>
        </a:p>
      </dgm:t>
    </dgm:pt>
    <dgm:pt modelId="{4881DEFE-F769-A443-906B-8A2B74061E77}">
      <dgm:prSet custT="1"/>
      <dgm:spPr/>
      <dgm:t>
        <a:bodyPr anchor="t"/>
        <a:lstStyle/>
        <a:p>
          <a:r>
            <a:rPr lang="en-ZA" sz="2400" b="1" dirty="0">
              <a:effectLst/>
              <a:latin typeface="Arial" panose="020B0604020202020204" pitchFamily="34" charset="0"/>
              <a:ea typeface="Calibri" panose="020F0502020204030204" pitchFamily="34" charset="0"/>
              <a:cs typeface="Arial" panose="020B0604020202020204" pitchFamily="34" charset="0"/>
            </a:rPr>
            <a:t>How much does the support cost?</a:t>
          </a:r>
          <a:endParaRPr lang="en-ZA" sz="2400" dirty="0">
            <a:effectLst/>
            <a:latin typeface="Arial" panose="020B0604020202020204" pitchFamily="34" charset="0"/>
            <a:ea typeface="Calibri" panose="020F0502020204030204" pitchFamily="34" charset="0"/>
            <a:cs typeface="Arial" panose="020B0604020202020204" pitchFamily="34" charset="0"/>
          </a:endParaRPr>
        </a:p>
      </dgm:t>
    </dgm:pt>
    <dgm:pt modelId="{29B8805C-C8CC-A640-9AA2-C533D035ABEF}" type="parTrans" cxnId="{1C1EF3AB-8C9D-1E45-AAB3-01D9EF8E2FA7}">
      <dgm:prSet/>
      <dgm:spPr/>
      <dgm:t>
        <a:bodyPr/>
        <a:lstStyle/>
        <a:p>
          <a:endParaRPr lang="en-GB">
            <a:latin typeface="Calibri" panose="020F0502020204030204" pitchFamily="34" charset="0"/>
            <a:cs typeface="Calibri" panose="020F0502020204030204" pitchFamily="34" charset="0"/>
          </a:endParaRPr>
        </a:p>
      </dgm:t>
    </dgm:pt>
    <dgm:pt modelId="{E23D7E11-B568-F343-8851-EE5F46312483}" type="sibTrans" cxnId="{1C1EF3AB-8C9D-1E45-AAB3-01D9EF8E2FA7}">
      <dgm:prSet/>
      <dgm:spPr/>
      <dgm:t>
        <a:bodyPr/>
        <a:lstStyle/>
        <a:p>
          <a:endParaRPr lang="en-GB">
            <a:latin typeface="Calibri" panose="020F0502020204030204" pitchFamily="34" charset="0"/>
            <a:cs typeface="Calibri" panose="020F0502020204030204" pitchFamily="34" charset="0"/>
          </a:endParaRPr>
        </a:p>
      </dgm:t>
    </dgm:pt>
    <dgm:pt modelId="{3133378A-A0E0-D740-B158-637F82C238D7}">
      <dgm:prSet custT="1"/>
      <dgm:spPr>
        <a:solidFill>
          <a:srgbClr val="2BB8AB"/>
        </a:solidFill>
      </dgm:spPr>
      <dgm:t>
        <a:bodyPr anchor="t"/>
        <a:lstStyle/>
        <a:p>
          <a:r>
            <a:rPr lang="en-ZA" sz="2400" b="1" dirty="0">
              <a:effectLst/>
              <a:latin typeface="Calibri" panose="020F0502020204030204" pitchFamily="34" charset="0"/>
              <a:ea typeface="Calibri" panose="020F0502020204030204" pitchFamily="34" charset="0"/>
              <a:cs typeface="Calibri" panose="020F0502020204030204" pitchFamily="34" charset="0"/>
            </a:rPr>
            <a:t>Nothing. </a:t>
          </a:r>
        </a:p>
        <a:p>
          <a:endParaRPr lang="en-ZA" sz="1900" dirty="0">
            <a:effectLst/>
            <a:latin typeface="Calibri" panose="020F0502020204030204" pitchFamily="34" charset="0"/>
            <a:ea typeface="Calibri" panose="020F0502020204030204" pitchFamily="34" charset="0"/>
            <a:cs typeface="Calibri" panose="020F0502020204030204" pitchFamily="34" charset="0"/>
          </a:endParaRPr>
        </a:p>
        <a:p>
          <a:r>
            <a:rPr lang="en-ZA" sz="1800" dirty="0">
              <a:effectLst/>
              <a:latin typeface="Calibri" panose="020F0502020204030204" pitchFamily="34" charset="0"/>
              <a:ea typeface="Calibri" panose="020F0502020204030204" pitchFamily="34" charset="0"/>
              <a:cs typeface="Calibri" panose="020F0502020204030204" pitchFamily="34" charset="0"/>
            </a:rPr>
            <a:t>There are no financial contributions required. </a:t>
          </a:r>
        </a:p>
        <a:p>
          <a:r>
            <a:rPr lang="en-ZA" sz="1800" dirty="0">
              <a:effectLst/>
              <a:latin typeface="Calibri" panose="020F0502020204030204" pitchFamily="34" charset="0"/>
              <a:ea typeface="Calibri" panose="020F0502020204030204" pitchFamily="34" charset="0"/>
              <a:cs typeface="Calibri" panose="020F0502020204030204" pitchFamily="34" charset="0"/>
            </a:rPr>
            <a:t>GIZ is providing this limited offer free of charge to the applicants. </a:t>
          </a:r>
        </a:p>
      </dgm:t>
    </dgm:pt>
    <dgm:pt modelId="{66B6C1D4-810A-6C4C-B850-F67C9697B993}" type="parTrans" cxnId="{86B67B21-534C-CA4C-899F-0822446BF67A}">
      <dgm:prSet/>
      <dgm:spPr/>
      <dgm:t>
        <a:bodyPr/>
        <a:lstStyle/>
        <a:p>
          <a:endParaRPr lang="en-GB">
            <a:latin typeface="Calibri" panose="020F0502020204030204" pitchFamily="34" charset="0"/>
            <a:cs typeface="Calibri" panose="020F0502020204030204" pitchFamily="34" charset="0"/>
          </a:endParaRPr>
        </a:p>
      </dgm:t>
    </dgm:pt>
    <dgm:pt modelId="{7DB8A406-2065-0846-83A4-D909BB7FF0D7}" type="sibTrans" cxnId="{86B67B21-534C-CA4C-899F-0822446BF67A}">
      <dgm:prSet/>
      <dgm:spPr/>
      <dgm:t>
        <a:bodyPr/>
        <a:lstStyle/>
        <a:p>
          <a:endParaRPr lang="en-GB">
            <a:latin typeface="Calibri" panose="020F0502020204030204" pitchFamily="34" charset="0"/>
            <a:cs typeface="Calibri" panose="020F0502020204030204" pitchFamily="34" charset="0"/>
          </a:endParaRPr>
        </a:p>
      </dgm:t>
    </dgm:pt>
    <dgm:pt modelId="{64607D2A-8E99-5640-A7DF-C627744C7C9D}" type="pres">
      <dgm:prSet presAssocID="{C33FE2E1-FFC5-024C-B554-025CAFA58047}" presName="theList" presStyleCnt="0">
        <dgm:presLayoutVars>
          <dgm:dir/>
          <dgm:animLvl val="lvl"/>
          <dgm:resizeHandles val="exact"/>
        </dgm:presLayoutVars>
      </dgm:prSet>
      <dgm:spPr/>
    </dgm:pt>
    <dgm:pt modelId="{0F9FAC38-E54C-8945-8ECB-34FBA7CD4091}" type="pres">
      <dgm:prSet presAssocID="{2DF47405-4121-DD4B-BA8D-7EBBC6C08251}" presName="compNode" presStyleCnt="0"/>
      <dgm:spPr/>
    </dgm:pt>
    <dgm:pt modelId="{79BDFB14-C215-604E-A956-D5F494E0BED5}" type="pres">
      <dgm:prSet presAssocID="{2DF47405-4121-DD4B-BA8D-7EBBC6C08251}" presName="aNode" presStyleLbl="bgShp" presStyleIdx="0" presStyleCnt="3"/>
      <dgm:spPr/>
    </dgm:pt>
    <dgm:pt modelId="{3FC39290-0017-6C4D-9A7A-775C5090F497}" type="pres">
      <dgm:prSet presAssocID="{2DF47405-4121-DD4B-BA8D-7EBBC6C08251}" presName="textNode" presStyleLbl="bgShp" presStyleIdx="0" presStyleCnt="3"/>
      <dgm:spPr/>
    </dgm:pt>
    <dgm:pt modelId="{4135B036-8759-6643-8902-A5EB125158A7}" type="pres">
      <dgm:prSet presAssocID="{2DF47405-4121-DD4B-BA8D-7EBBC6C08251}" presName="compChildNode" presStyleCnt="0"/>
      <dgm:spPr/>
    </dgm:pt>
    <dgm:pt modelId="{27C5F632-7D93-D24A-B94C-8FA7445B2DFC}" type="pres">
      <dgm:prSet presAssocID="{2DF47405-4121-DD4B-BA8D-7EBBC6C08251}" presName="theInnerList" presStyleCnt="0"/>
      <dgm:spPr/>
    </dgm:pt>
    <dgm:pt modelId="{E141C499-6E15-0844-9FFA-B5B0001E975F}" type="pres">
      <dgm:prSet presAssocID="{165B2EE8-DA3E-614A-9299-58DF7291204D}" presName="childNode" presStyleLbl="node1" presStyleIdx="0" presStyleCnt="3">
        <dgm:presLayoutVars>
          <dgm:bulletEnabled val="1"/>
        </dgm:presLayoutVars>
      </dgm:prSet>
      <dgm:spPr/>
    </dgm:pt>
    <dgm:pt modelId="{583BC70C-9DB1-C647-A624-7E468CA2AFE2}" type="pres">
      <dgm:prSet presAssocID="{2DF47405-4121-DD4B-BA8D-7EBBC6C08251}" presName="aSpace" presStyleCnt="0"/>
      <dgm:spPr/>
    </dgm:pt>
    <dgm:pt modelId="{DAD2A70B-9852-0845-97EA-3025AA39B403}" type="pres">
      <dgm:prSet presAssocID="{EFE8894B-BCBF-874F-8723-18684211BB37}" presName="compNode" presStyleCnt="0"/>
      <dgm:spPr/>
    </dgm:pt>
    <dgm:pt modelId="{FD353752-2ED6-3C43-A293-E559765853D4}" type="pres">
      <dgm:prSet presAssocID="{EFE8894B-BCBF-874F-8723-18684211BB37}" presName="aNode" presStyleLbl="bgShp" presStyleIdx="1" presStyleCnt="3" custLinFactNeighborY="2253"/>
      <dgm:spPr/>
    </dgm:pt>
    <dgm:pt modelId="{5FED72B2-DFC3-6E48-A179-92F2BB67DEDB}" type="pres">
      <dgm:prSet presAssocID="{EFE8894B-BCBF-874F-8723-18684211BB37}" presName="textNode" presStyleLbl="bgShp" presStyleIdx="1" presStyleCnt="3"/>
      <dgm:spPr/>
    </dgm:pt>
    <dgm:pt modelId="{C7E180EB-C3DD-E04F-85C5-5EC9E0418F24}" type="pres">
      <dgm:prSet presAssocID="{EFE8894B-BCBF-874F-8723-18684211BB37}" presName="compChildNode" presStyleCnt="0"/>
      <dgm:spPr/>
    </dgm:pt>
    <dgm:pt modelId="{81AB3523-F341-A74A-8C7D-B8E80C7EDCF1}" type="pres">
      <dgm:prSet presAssocID="{EFE8894B-BCBF-874F-8723-18684211BB37}" presName="theInnerList" presStyleCnt="0"/>
      <dgm:spPr/>
    </dgm:pt>
    <dgm:pt modelId="{46F26DEB-234E-114A-AADE-CD90F7DBD754}" type="pres">
      <dgm:prSet presAssocID="{744BCCDE-9C41-9743-A4FD-4A2ED251A17C}" presName="childNode" presStyleLbl="node1" presStyleIdx="1" presStyleCnt="3">
        <dgm:presLayoutVars>
          <dgm:bulletEnabled val="1"/>
        </dgm:presLayoutVars>
      </dgm:prSet>
      <dgm:spPr/>
    </dgm:pt>
    <dgm:pt modelId="{EDCF3445-0E67-AA48-B975-008CF1B8FDFD}" type="pres">
      <dgm:prSet presAssocID="{EFE8894B-BCBF-874F-8723-18684211BB37}" presName="aSpace" presStyleCnt="0"/>
      <dgm:spPr/>
    </dgm:pt>
    <dgm:pt modelId="{B5940F9D-5C89-1940-8402-CF01DE52B9DF}" type="pres">
      <dgm:prSet presAssocID="{4881DEFE-F769-A443-906B-8A2B74061E77}" presName="compNode" presStyleCnt="0"/>
      <dgm:spPr/>
    </dgm:pt>
    <dgm:pt modelId="{C1F9EE0C-7968-8A4B-8BC2-134E786C8A1F}" type="pres">
      <dgm:prSet presAssocID="{4881DEFE-F769-A443-906B-8A2B74061E77}" presName="aNode" presStyleLbl="bgShp" presStyleIdx="2" presStyleCnt="3"/>
      <dgm:spPr/>
    </dgm:pt>
    <dgm:pt modelId="{D836D5EC-2349-9942-B5E5-C89D874A79D0}" type="pres">
      <dgm:prSet presAssocID="{4881DEFE-F769-A443-906B-8A2B74061E77}" presName="textNode" presStyleLbl="bgShp" presStyleIdx="2" presStyleCnt="3"/>
      <dgm:spPr/>
    </dgm:pt>
    <dgm:pt modelId="{EAA20523-72C1-484C-92C7-5A123548834E}" type="pres">
      <dgm:prSet presAssocID="{4881DEFE-F769-A443-906B-8A2B74061E77}" presName="compChildNode" presStyleCnt="0"/>
      <dgm:spPr/>
    </dgm:pt>
    <dgm:pt modelId="{1EA9F32F-A1D6-7D42-991C-865B7FA06084}" type="pres">
      <dgm:prSet presAssocID="{4881DEFE-F769-A443-906B-8A2B74061E77}" presName="theInnerList" presStyleCnt="0"/>
      <dgm:spPr/>
    </dgm:pt>
    <dgm:pt modelId="{5B83ED38-A4BA-EE49-9B92-7590693FC9B1}" type="pres">
      <dgm:prSet presAssocID="{3133378A-A0E0-D740-B158-637F82C238D7}" presName="childNode" presStyleLbl="node1" presStyleIdx="2" presStyleCnt="3">
        <dgm:presLayoutVars>
          <dgm:bulletEnabled val="1"/>
        </dgm:presLayoutVars>
      </dgm:prSet>
      <dgm:spPr/>
    </dgm:pt>
  </dgm:ptLst>
  <dgm:cxnLst>
    <dgm:cxn modelId="{565CE20B-86FE-BD4D-911B-28E917E5C97B}" type="presOf" srcId="{C33FE2E1-FFC5-024C-B554-025CAFA58047}" destId="{64607D2A-8E99-5640-A7DF-C627744C7C9D}" srcOrd="0" destOrd="0" presId="urn:microsoft.com/office/officeart/2005/8/layout/lProcess2"/>
    <dgm:cxn modelId="{D9515A1A-8904-6647-A9FD-508A5217531F}" type="presOf" srcId="{EFE8894B-BCBF-874F-8723-18684211BB37}" destId="{FD353752-2ED6-3C43-A293-E559765853D4}" srcOrd="0" destOrd="0" presId="urn:microsoft.com/office/officeart/2005/8/layout/lProcess2"/>
    <dgm:cxn modelId="{86B67B21-534C-CA4C-899F-0822446BF67A}" srcId="{4881DEFE-F769-A443-906B-8A2B74061E77}" destId="{3133378A-A0E0-D740-B158-637F82C238D7}" srcOrd="0" destOrd="0" parTransId="{66B6C1D4-810A-6C4C-B850-F67C9697B993}" sibTransId="{7DB8A406-2065-0846-83A4-D909BB7FF0D7}"/>
    <dgm:cxn modelId="{85778B3A-B4F7-8545-AE5A-F32DC92AF8D1}" srcId="{C33FE2E1-FFC5-024C-B554-025CAFA58047}" destId="{EFE8894B-BCBF-874F-8723-18684211BB37}" srcOrd="1" destOrd="0" parTransId="{0B28D42B-939C-9E46-B0D2-D99F431DE411}" sibTransId="{25C6770C-D719-D744-8ED5-FB47A4C970AA}"/>
    <dgm:cxn modelId="{DF6D115D-2746-AD4F-9960-7B1357F893D7}" type="presOf" srcId="{165B2EE8-DA3E-614A-9299-58DF7291204D}" destId="{E141C499-6E15-0844-9FFA-B5B0001E975F}" srcOrd="0" destOrd="0" presId="urn:microsoft.com/office/officeart/2005/8/layout/lProcess2"/>
    <dgm:cxn modelId="{2DF65467-2320-D042-80A3-A07B5A66EA25}" srcId="{EFE8894B-BCBF-874F-8723-18684211BB37}" destId="{744BCCDE-9C41-9743-A4FD-4A2ED251A17C}" srcOrd="0" destOrd="0" parTransId="{F5244A20-E7A3-F449-9F79-67AF4A8A89D4}" sibTransId="{72CDCD0F-B288-FF48-9A9B-C525B32214D2}"/>
    <dgm:cxn modelId="{38C5BE67-D97C-6045-86E1-539452DF6B16}" type="presOf" srcId="{744BCCDE-9C41-9743-A4FD-4A2ED251A17C}" destId="{46F26DEB-234E-114A-AADE-CD90F7DBD754}" srcOrd="0" destOrd="0" presId="urn:microsoft.com/office/officeart/2005/8/layout/lProcess2"/>
    <dgm:cxn modelId="{635B814E-9573-BE4D-BF36-D0CA9722AC89}" srcId="{C33FE2E1-FFC5-024C-B554-025CAFA58047}" destId="{2DF47405-4121-DD4B-BA8D-7EBBC6C08251}" srcOrd="0" destOrd="0" parTransId="{72A1303A-3D3F-754E-8CE4-0422D9E4E63E}" sibTransId="{6BEB98F2-26B8-F54B-8DE7-3B438D7A8E20}"/>
    <dgm:cxn modelId="{75158150-FF20-534A-900D-FF63F24B7F41}" type="presOf" srcId="{4881DEFE-F769-A443-906B-8A2B74061E77}" destId="{D836D5EC-2349-9942-B5E5-C89D874A79D0}" srcOrd="1" destOrd="0" presId="urn:microsoft.com/office/officeart/2005/8/layout/lProcess2"/>
    <dgm:cxn modelId="{5FCA978F-05D5-3F4E-AA6F-F49CA350710C}" srcId="{2DF47405-4121-DD4B-BA8D-7EBBC6C08251}" destId="{165B2EE8-DA3E-614A-9299-58DF7291204D}" srcOrd="0" destOrd="0" parTransId="{8860BE4D-811C-EC49-84EE-A4E5D06936FF}" sibTransId="{E3DBDD6E-692C-EF48-8204-49592ABD37FC}"/>
    <dgm:cxn modelId="{8F3F7AAB-1C18-2E44-B2D0-8B0CB884A255}" type="presOf" srcId="{2DF47405-4121-DD4B-BA8D-7EBBC6C08251}" destId="{79BDFB14-C215-604E-A956-D5F494E0BED5}" srcOrd="0" destOrd="0" presId="urn:microsoft.com/office/officeart/2005/8/layout/lProcess2"/>
    <dgm:cxn modelId="{1C1EF3AB-8C9D-1E45-AAB3-01D9EF8E2FA7}" srcId="{C33FE2E1-FFC5-024C-B554-025CAFA58047}" destId="{4881DEFE-F769-A443-906B-8A2B74061E77}" srcOrd="2" destOrd="0" parTransId="{29B8805C-C8CC-A640-9AA2-C533D035ABEF}" sibTransId="{E23D7E11-B568-F343-8851-EE5F46312483}"/>
    <dgm:cxn modelId="{DB3AB5D7-139D-8942-B875-A2B8831FF63F}" type="presOf" srcId="{2DF47405-4121-DD4B-BA8D-7EBBC6C08251}" destId="{3FC39290-0017-6C4D-9A7A-775C5090F497}" srcOrd="1" destOrd="0" presId="urn:microsoft.com/office/officeart/2005/8/layout/lProcess2"/>
    <dgm:cxn modelId="{B91FAAF0-9F32-ED48-9B72-720C2AAEFA1F}" type="presOf" srcId="{EFE8894B-BCBF-874F-8723-18684211BB37}" destId="{5FED72B2-DFC3-6E48-A179-92F2BB67DEDB}" srcOrd="1" destOrd="0" presId="urn:microsoft.com/office/officeart/2005/8/layout/lProcess2"/>
    <dgm:cxn modelId="{AEDA49F9-B3CC-0C42-B44D-A5C972C3BB19}" type="presOf" srcId="{3133378A-A0E0-D740-B158-637F82C238D7}" destId="{5B83ED38-A4BA-EE49-9B92-7590693FC9B1}" srcOrd="0" destOrd="0" presId="urn:microsoft.com/office/officeart/2005/8/layout/lProcess2"/>
    <dgm:cxn modelId="{99C354FB-DD58-DB4B-AADF-707AE13CBC83}" type="presOf" srcId="{4881DEFE-F769-A443-906B-8A2B74061E77}" destId="{C1F9EE0C-7968-8A4B-8BC2-134E786C8A1F}" srcOrd="0" destOrd="0" presId="urn:microsoft.com/office/officeart/2005/8/layout/lProcess2"/>
    <dgm:cxn modelId="{1BDFD70D-AC8D-594A-AC4B-FBE4AF28E8EA}" type="presParOf" srcId="{64607D2A-8E99-5640-A7DF-C627744C7C9D}" destId="{0F9FAC38-E54C-8945-8ECB-34FBA7CD4091}" srcOrd="0" destOrd="0" presId="urn:microsoft.com/office/officeart/2005/8/layout/lProcess2"/>
    <dgm:cxn modelId="{EF83F5B8-898A-214B-81CC-1A4C86FE5F27}" type="presParOf" srcId="{0F9FAC38-E54C-8945-8ECB-34FBA7CD4091}" destId="{79BDFB14-C215-604E-A956-D5F494E0BED5}" srcOrd="0" destOrd="0" presId="urn:microsoft.com/office/officeart/2005/8/layout/lProcess2"/>
    <dgm:cxn modelId="{DD82451B-6FCB-DD43-9741-A38EEB406A66}" type="presParOf" srcId="{0F9FAC38-E54C-8945-8ECB-34FBA7CD4091}" destId="{3FC39290-0017-6C4D-9A7A-775C5090F497}" srcOrd="1" destOrd="0" presId="urn:microsoft.com/office/officeart/2005/8/layout/lProcess2"/>
    <dgm:cxn modelId="{EC61ED68-444A-B141-860D-CF87AFC6B533}" type="presParOf" srcId="{0F9FAC38-E54C-8945-8ECB-34FBA7CD4091}" destId="{4135B036-8759-6643-8902-A5EB125158A7}" srcOrd="2" destOrd="0" presId="urn:microsoft.com/office/officeart/2005/8/layout/lProcess2"/>
    <dgm:cxn modelId="{F98CE03E-5AC6-774B-A6EA-01B7F79049C9}" type="presParOf" srcId="{4135B036-8759-6643-8902-A5EB125158A7}" destId="{27C5F632-7D93-D24A-B94C-8FA7445B2DFC}" srcOrd="0" destOrd="0" presId="urn:microsoft.com/office/officeart/2005/8/layout/lProcess2"/>
    <dgm:cxn modelId="{2799F406-E281-254B-B48C-5E30F5542D0C}" type="presParOf" srcId="{27C5F632-7D93-D24A-B94C-8FA7445B2DFC}" destId="{E141C499-6E15-0844-9FFA-B5B0001E975F}" srcOrd="0" destOrd="0" presId="urn:microsoft.com/office/officeart/2005/8/layout/lProcess2"/>
    <dgm:cxn modelId="{65EE6A8B-177C-2C43-93EA-4E44657AD951}" type="presParOf" srcId="{64607D2A-8E99-5640-A7DF-C627744C7C9D}" destId="{583BC70C-9DB1-C647-A624-7E468CA2AFE2}" srcOrd="1" destOrd="0" presId="urn:microsoft.com/office/officeart/2005/8/layout/lProcess2"/>
    <dgm:cxn modelId="{AE59CA1E-25D1-D241-B8A0-FC6A5670413F}" type="presParOf" srcId="{64607D2A-8E99-5640-A7DF-C627744C7C9D}" destId="{DAD2A70B-9852-0845-97EA-3025AA39B403}" srcOrd="2" destOrd="0" presId="urn:microsoft.com/office/officeart/2005/8/layout/lProcess2"/>
    <dgm:cxn modelId="{7B14AE44-C4E6-1F46-A183-401696337CC6}" type="presParOf" srcId="{DAD2A70B-9852-0845-97EA-3025AA39B403}" destId="{FD353752-2ED6-3C43-A293-E559765853D4}" srcOrd="0" destOrd="0" presId="urn:microsoft.com/office/officeart/2005/8/layout/lProcess2"/>
    <dgm:cxn modelId="{85413B89-A2A3-924D-91F0-E455E85CA401}" type="presParOf" srcId="{DAD2A70B-9852-0845-97EA-3025AA39B403}" destId="{5FED72B2-DFC3-6E48-A179-92F2BB67DEDB}" srcOrd="1" destOrd="0" presId="urn:microsoft.com/office/officeart/2005/8/layout/lProcess2"/>
    <dgm:cxn modelId="{FD54394D-E117-6B40-839C-A6881AB71DD6}" type="presParOf" srcId="{DAD2A70B-9852-0845-97EA-3025AA39B403}" destId="{C7E180EB-C3DD-E04F-85C5-5EC9E0418F24}" srcOrd="2" destOrd="0" presId="urn:microsoft.com/office/officeart/2005/8/layout/lProcess2"/>
    <dgm:cxn modelId="{61CF2563-7201-2A46-A81D-C2EE222E05E3}" type="presParOf" srcId="{C7E180EB-C3DD-E04F-85C5-5EC9E0418F24}" destId="{81AB3523-F341-A74A-8C7D-B8E80C7EDCF1}" srcOrd="0" destOrd="0" presId="urn:microsoft.com/office/officeart/2005/8/layout/lProcess2"/>
    <dgm:cxn modelId="{E1FA64F7-BBB1-BD4D-965D-D3377EE52373}" type="presParOf" srcId="{81AB3523-F341-A74A-8C7D-B8E80C7EDCF1}" destId="{46F26DEB-234E-114A-AADE-CD90F7DBD754}" srcOrd="0" destOrd="0" presId="urn:microsoft.com/office/officeart/2005/8/layout/lProcess2"/>
    <dgm:cxn modelId="{51DB356B-26EC-E244-B1FF-608BCC47E589}" type="presParOf" srcId="{64607D2A-8E99-5640-A7DF-C627744C7C9D}" destId="{EDCF3445-0E67-AA48-B975-008CF1B8FDFD}" srcOrd="3" destOrd="0" presId="urn:microsoft.com/office/officeart/2005/8/layout/lProcess2"/>
    <dgm:cxn modelId="{000D1F1D-F90E-B54F-8584-510ADFE7EC72}" type="presParOf" srcId="{64607D2A-8E99-5640-A7DF-C627744C7C9D}" destId="{B5940F9D-5C89-1940-8402-CF01DE52B9DF}" srcOrd="4" destOrd="0" presId="urn:microsoft.com/office/officeart/2005/8/layout/lProcess2"/>
    <dgm:cxn modelId="{F79EADF1-67AB-C24D-8099-BFDD165EBB5B}" type="presParOf" srcId="{B5940F9D-5C89-1940-8402-CF01DE52B9DF}" destId="{C1F9EE0C-7968-8A4B-8BC2-134E786C8A1F}" srcOrd="0" destOrd="0" presId="urn:microsoft.com/office/officeart/2005/8/layout/lProcess2"/>
    <dgm:cxn modelId="{224F0093-D61F-6A4E-83A5-D57F2780EDEB}" type="presParOf" srcId="{B5940F9D-5C89-1940-8402-CF01DE52B9DF}" destId="{D836D5EC-2349-9942-B5E5-C89D874A79D0}" srcOrd="1" destOrd="0" presId="urn:microsoft.com/office/officeart/2005/8/layout/lProcess2"/>
    <dgm:cxn modelId="{017BF7A8-F96A-3841-AEC3-F1F706FEBA2B}" type="presParOf" srcId="{B5940F9D-5C89-1940-8402-CF01DE52B9DF}" destId="{EAA20523-72C1-484C-92C7-5A123548834E}" srcOrd="2" destOrd="0" presId="urn:microsoft.com/office/officeart/2005/8/layout/lProcess2"/>
    <dgm:cxn modelId="{11112C2A-F29B-8E48-82EA-8DB6E6CEB5A2}" type="presParOf" srcId="{EAA20523-72C1-484C-92C7-5A123548834E}" destId="{1EA9F32F-A1D6-7D42-991C-865B7FA06084}" srcOrd="0" destOrd="0" presId="urn:microsoft.com/office/officeart/2005/8/layout/lProcess2"/>
    <dgm:cxn modelId="{8124C160-3A3D-BE49-9391-EC2D3F6DA882}" type="presParOf" srcId="{1EA9F32F-A1D6-7D42-991C-865B7FA06084}" destId="{5B83ED38-A4BA-EE49-9B92-7590693FC9B1}"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92811-4697-BE43-8EF5-31F3EBA2C6F5}">
      <dsp:nvSpPr>
        <dsp:cNvPr id="0" name=""/>
        <dsp:cNvSpPr/>
      </dsp:nvSpPr>
      <dsp:spPr>
        <a:xfrm>
          <a:off x="2540" y="44168"/>
          <a:ext cx="2476500" cy="345600"/>
        </a:xfrm>
        <a:prstGeom prst="rect">
          <a:avLst/>
        </a:prstGeom>
        <a:solidFill>
          <a:srgbClr val="2BB8AB"/>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ZA" sz="1200" b="1" kern="1200" dirty="0">
              <a:effectLst/>
              <a:latin typeface="Calibri" panose="020F0502020204030204" pitchFamily="34" charset="0"/>
              <a:ea typeface="Calibri" panose="020F0502020204030204" pitchFamily="34" charset="0"/>
              <a:cs typeface="Calibri" panose="020F0502020204030204" pitchFamily="34" charset="0"/>
            </a:rPr>
            <a:t>IDEATION:</a:t>
          </a:r>
          <a:r>
            <a:rPr lang="en-ZA" sz="1200" kern="1200" dirty="0">
              <a:effectLst/>
              <a:latin typeface="Calibri" panose="020F0502020204030204" pitchFamily="34" charset="0"/>
              <a:ea typeface="Calibri" panose="020F0502020204030204" pitchFamily="34" charset="0"/>
              <a:cs typeface="Calibri" panose="020F0502020204030204" pitchFamily="34" charset="0"/>
            </a:rPr>
            <a:t> </a:t>
          </a:r>
        </a:p>
      </dsp:txBody>
      <dsp:txXfrm>
        <a:off x="2540" y="44168"/>
        <a:ext cx="2476500" cy="345600"/>
      </dsp:txXfrm>
    </dsp:sp>
    <dsp:sp modelId="{F5E81A80-1F60-024B-9FB4-078152B447B1}">
      <dsp:nvSpPr>
        <dsp:cNvPr id="0" name=""/>
        <dsp:cNvSpPr/>
      </dsp:nvSpPr>
      <dsp:spPr>
        <a:xfrm>
          <a:off x="2540" y="389768"/>
          <a:ext cx="2476500" cy="1712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ZA" sz="1200" kern="1200" dirty="0">
              <a:effectLst/>
              <a:latin typeface="Calibri" panose="020F0502020204030204" pitchFamily="34" charset="0"/>
              <a:ea typeface="Calibri" panose="020F0502020204030204" pitchFamily="34" charset="0"/>
              <a:cs typeface="Calibri" panose="020F0502020204030204" pitchFamily="34" charset="0"/>
            </a:rPr>
            <a:t>Developing project ideas that align with the aims of the NYS</a:t>
          </a:r>
          <a:endParaRPr lang="en-GB" sz="1200" kern="1200" dirty="0">
            <a:latin typeface="Calibri" panose="020F0502020204030204" pitchFamily="34" charset="0"/>
            <a:cs typeface="Calibri" panose="020F0502020204030204" pitchFamily="34" charset="0"/>
          </a:endParaRPr>
        </a:p>
      </dsp:txBody>
      <dsp:txXfrm>
        <a:off x="2540" y="389768"/>
        <a:ext cx="2476500" cy="1712880"/>
      </dsp:txXfrm>
    </dsp:sp>
    <dsp:sp modelId="{A617820D-B491-214F-BD1B-5F27A85564CA}">
      <dsp:nvSpPr>
        <dsp:cNvPr id="0" name=""/>
        <dsp:cNvSpPr/>
      </dsp:nvSpPr>
      <dsp:spPr>
        <a:xfrm>
          <a:off x="2825750" y="44168"/>
          <a:ext cx="2476500" cy="345600"/>
        </a:xfrm>
        <a:prstGeom prst="rect">
          <a:avLst/>
        </a:prstGeom>
        <a:solidFill>
          <a:srgbClr val="2BB8AB"/>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ZA" sz="1200" b="1" kern="1200" dirty="0">
              <a:effectLst/>
              <a:latin typeface="Calibri" panose="020F0502020204030204" pitchFamily="34" charset="0"/>
              <a:ea typeface="Calibri" panose="020F0502020204030204" pitchFamily="34" charset="0"/>
              <a:cs typeface="Calibri" panose="020F0502020204030204" pitchFamily="34" charset="0"/>
            </a:rPr>
            <a:t>COMPLIANCE:</a:t>
          </a:r>
          <a:endParaRPr lang="en-ZA" sz="12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2825750" y="44168"/>
        <a:ext cx="2476500" cy="345600"/>
      </dsp:txXfrm>
    </dsp:sp>
    <dsp:sp modelId="{2B990A11-7288-5A44-BB14-1FB5CC2899FD}">
      <dsp:nvSpPr>
        <dsp:cNvPr id="0" name=""/>
        <dsp:cNvSpPr/>
      </dsp:nvSpPr>
      <dsp:spPr>
        <a:xfrm>
          <a:off x="2825750" y="389768"/>
          <a:ext cx="2476500" cy="1712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a:effectLst/>
              <a:latin typeface="Calibri" panose="020F0502020204030204" pitchFamily="34" charset="0"/>
              <a:ea typeface="Times New Roman" panose="02020603050405020304" pitchFamily="18" charset="0"/>
              <a:cs typeface="Calibri" panose="020F0502020204030204" pitchFamily="34" charset="0"/>
            </a:rPr>
            <a:t>Reviewing whether your organisation fulfils the minimum eligibility criteria and </a:t>
          </a:r>
          <a:r>
            <a:rPr lang="en-ZA" sz="1200" b="1" kern="1200" dirty="0">
              <a:effectLst/>
              <a:latin typeface="Calibri" panose="020F0502020204030204" pitchFamily="34" charset="0"/>
              <a:ea typeface="Times New Roman" panose="02020603050405020304" pitchFamily="18" charset="0"/>
              <a:cs typeface="Calibri" panose="020F0502020204030204" pitchFamily="34" charset="0"/>
            </a:rPr>
            <a:t>guiding you to make</a:t>
          </a:r>
          <a:r>
            <a:rPr lang="en-ZA" sz="1200" kern="1200" dirty="0">
              <a:effectLst/>
              <a:latin typeface="Calibri" panose="020F0502020204030204" pitchFamily="34" charset="0"/>
              <a:ea typeface="Times New Roman" panose="02020603050405020304" pitchFamily="18" charset="0"/>
              <a:cs typeface="Calibri" panose="020F0502020204030204" pitchFamily="34" charset="0"/>
            </a:rPr>
            <a:t> sure you submit all the right documents</a:t>
          </a:r>
          <a:endParaRPr lang="en-ZA" sz="1200" kern="1200" dirty="0">
            <a:effectLst/>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ZA" sz="1200" b="1" kern="1200" dirty="0">
              <a:effectLst/>
              <a:latin typeface="Calibri" panose="020F0502020204030204" pitchFamily="34" charset="0"/>
              <a:ea typeface="Times New Roman" panose="02020603050405020304" pitchFamily="18" charset="0"/>
              <a:cs typeface="Calibri" panose="020F0502020204030204" pitchFamily="34" charset="0"/>
            </a:rPr>
            <a:t>(Please note: your organisation will be responsible for bearing any cost associated with complying with the necessary requirements)</a:t>
          </a:r>
          <a:endParaRPr lang="en-ZA" sz="12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2825750" y="389768"/>
        <a:ext cx="2476500" cy="1712880"/>
      </dsp:txXfrm>
    </dsp:sp>
    <dsp:sp modelId="{32E805E6-9419-D14D-B44D-1DEAF99B0738}">
      <dsp:nvSpPr>
        <dsp:cNvPr id="0" name=""/>
        <dsp:cNvSpPr/>
      </dsp:nvSpPr>
      <dsp:spPr>
        <a:xfrm>
          <a:off x="5648960" y="44168"/>
          <a:ext cx="2476500" cy="345600"/>
        </a:xfrm>
        <a:prstGeom prst="rect">
          <a:avLst/>
        </a:prstGeom>
        <a:solidFill>
          <a:srgbClr val="2BB8AB"/>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ZA" sz="1200" b="1" kern="1200" dirty="0">
              <a:effectLst/>
              <a:latin typeface="Calibri" panose="020F0502020204030204" pitchFamily="34" charset="0"/>
              <a:ea typeface="Calibri" panose="020F0502020204030204" pitchFamily="34" charset="0"/>
              <a:cs typeface="Calibri" panose="020F0502020204030204" pitchFamily="34" charset="0"/>
            </a:rPr>
            <a:t>PROPOSAL DEVELOPMENT:</a:t>
          </a:r>
          <a:endParaRPr lang="en-ZA" sz="12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5648960" y="44168"/>
        <a:ext cx="2476500" cy="345600"/>
      </dsp:txXfrm>
    </dsp:sp>
    <dsp:sp modelId="{194D7BE8-BD7F-BB41-8CC0-364B2CB8F9C1}">
      <dsp:nvSpPr>
        <dsp:cNvPr id="0" name=""/>
        <dsp:cNvSpPr/>
      </dsp:nvSpPr>
      <dsp:spPr>
        <a:xfrm>
          <a:off x="5648960" y="389768"/>
          <a:ext cx="2476500" cy="1712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a:effectLst/>
              <a:latin typeface="Calibri" panose="020F0502020204030204" pitchFamily="34" charset="0"/>
              <a:ea typeface="Calibri" panose="020F0502020204030204" pitchFamily="34" charset="0"/>
              <a:cs typeface="Calibri" panose="020F0502020204030204" pitchFamily="34" charset="0"/>
            </a:rPr>
            <a:t>Completing a compelling proposal that highlights the strengths of your organisation</a:t>
          </a:r>
        </a:p>
      </dsp:txBody>
      <dsp:txXfrm>
        <a:off x="5648960" y="389768"/>
        <a:ext cx="2476500" cy="171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DFB14-C215-604E-A956-D5F494E0BED5}">
      <dsp:nvSpPr>
        <dsp:cNvPr id="0" name=""/>
        <dsp:cNvSpPr/>
      </dsp:nvSpPr>
      <dsp:spPr>
        <a:xfrm>
          <a:off x="992" y="0"/>
          <a:ext cx="2579687" cy="51848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ZA" sz="2400" b="1" kern="1200" dirty="0">
              <a:effectLst/>
              <a:latin typeface="Arial" panose="020B0604020202020204" pitchFamily="34" charset="0"/>
              <a:ea typeface="Calibri" panose="020F0502020204030204" pitchFamily="34" charset="0"/>
              <a:cs typeface="Arial" panose="020B0604020202020204" pitchFamily="34" charset="0"/>
            </a:rPr>
            <a:t>Do I have to make use of the support?</a:t>
          </a:r>
          <a:endParaRPr lang="en-GB" sz="2400" kern="1200" dirty="0">
            <a:latin typeface="Arial" panose="020B0604020202020204" pitchFamily="34" charset="0"/>
            <a:cs typeface="Arial" panose="020B0604020202020204" pitchFamily="34" charset="0"/>
          </a:endParaRPr>
        </a:p>
      </dsp:txBody>
      <dsp:txXfrm>
        <a:off x="992" y="0"/>
        <a:ext cx="2579687" cy="1555445"/>
      </dsp:txXfrm>
    </dsp:sp>
    <dsp:sp modelId="{E141C499-6E15-0844-9FFA-B5B0001E975F}">
      <dsp:nvSpPr>
        <dsp:cNvPr id="0" name=""/>
        <dsp:cNvSpPr/>
      </dsp:nvSpPr>
      <dsp:spPr>
        <a:xfrm>
          <a:off x="258960" y="1555445"/>
          <a:ext cx="2063749" cy="3370131"/>
        </a:xfrm>
        <a:prstGeom prst="roundRect">
          <a:avLst>
            <a:gd name="adj" fmla="val 10000"/>
          </a:avLst>
        </a:prstGeom>
        <a:solidFill>
          <a:srgbClr val="2BB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marL="0" lvl="0" indent="0" algn="ctr" defTabSz="1066800">
            <a:lnSpc>
              <a:spcPct val="90000"/>
            </a:lnSpc>
            <a:spcBef>
              <a:spcPct val="0"/>
            </a:spcBef>
            <a:spcAft>
              <a:spcPct val="35000"/>
            </a:spcAft>
            <a:buNone/>
          </a:pPr>
          <a:r>
            <a:rPr lang="en-ZA" sz="2400" b="1" kern="1200" dirty="0">
              <a:effectLst/>
              <a:latin typeface="Calibri" panose="020F0502020204030204" pitchFamily="34" charset="0"/>
              <a:ea typeface="Calibri" panose="020F0502020204030204" pitchFamily="34" charset="0"/>
              <a:cs typeface="Calibri" panose="020F0502020204030204" pitchFamily="34" charset="0"/>
            </a:rPr>
            <a:t>No.</a:t>
          </a:r>
        </a:p>
        <a:p>
          <a:pPr marL="0" lvl="0" indent="0" algn="ctr" defTabSz="1066800">
            <a:lnSpc>
              <a:spcPct val="90000"/>
            </a:lnSpc>
            <a:spcBef>
              <a:spcPct val="0"/>
            </a:spcBef>
            <a:spcAft>
              <a:spcPct val="35000"/>
            </a:spcAft>
            <a:buNone/>
          </a:pPr>
          <a:r>
            <a:rPr lang="en-ZA" sz="1600" kern="1200" dirty="0">
              <a:effectLst/>
              <a:latin typeface="Calibri" panose="020F0502020204030204" pitchFamily="34" charset="0"/>
              <a:ea typeface="Calibri" panose="020F0502020204030204" pitchFamily="34" charset="0"/>
              <a:cs typeface="Calibri" panose="020F0502020204030204" pitchFamily="34" charset="0"/>
            </a:rPr>
            <a:t> </a:t>
          </a:r>
        </a:p>
        <a:p>
          <a:pPr marL="0" lvl="0" indent="0" algn="ctr" defTabSz="1066800">
            <a:lnSpc>
              <a:spcPct val="90000"/>
            </a:lnSpc>
            <a:spcBef>
              <a:spcPct val="0"/>
            </a:spcBef>
            <a:spcAft>
              <a:spcPct val="35000"/>
            </a:spcAft>
            <a:buNone/>
          </a:pPr>
          <a:r>
            <a:rPr lang="en-ZA" sz="1800" kern="1200" dirty="0">
              <a:effectLst/>
              <a:latin typeface="Calibri" panose="020F0502020204030204" pitchFamily="34" charset="0"/>
              <a:ea typeface="Calibri" panose="020F0502020204030204" pitchFamily="34" charset="0"/>
              <a:cs typeface="Calibri" panose="020F0502020204030204" pitchFamily="34" charset="0"/>
            </a:rPr>
            <a:t>The offer of support is voluntary and completely independent of the NYS selection process. </a:t>
          </a:r>
        </a:p>
        <a:p>
          <a:pPr marL="0" lvl="0" indent="0" algn="ctr" defTabSz="1066800">
            <a:lnSpc>
              <a:spcPct val="90000"/>
            </a:lnSpc>
            <a:spcBef>
              <a:spcPct val="0"/>
            </a:spcBef>
            <a:spcAft>
              <a:spcPct val="35000"/>
            </a:spcAft>
            <a:buNone/>
          </a:pPr>
          <a:endParaRPr lang="en-ZA" sz="16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319405" y="1615890"/>
        <a:ext cx="1942859" cy="3249241"/>
      </dsp:txXfrm>
    </dsp:sp>
    <dsp:sp modelId="{FD353752-2ED6-3C43-A293-E559765853D4}">
      <dsp:nvSpPr>
        <dsp:cNvPr id="0" name=""/>
        <dsp:cNvSpPr/>
      </dsp:nvSpPr>
      <dsp:spPr>
        <a:xfrm>
          <a:off x="2774156" y="0"/>
          <a:ext cx="2579687" cy="51848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ZA" sz="2400" b="1" kern="1200" dirty="0">
              <a:latin typeface="Arial" panose="020B0604020202020204" pitchFamily="34" charset="0"/>
              <a:ea typeface="Calibri" panose="020F0502020204030204" pitchFamily="34" charset="0"/>
              <a:cs typeface="Arial" panose="020B0604020202020204" pitchFamily="34" charset="0"/>
            </a:rPr>
            <a:t>Who is the support for?</a:t>
          </a:r>
        </a:p>
      </dsp:txBody>
      <dsp:txXfrm>
        <a:off x="2774156" y="0"/>
        <a:ext cx="2579687" cy="1555445"/>
      </dsp:txXfrm>
    </dsp:sp>
    <dsp:sp modelId="{46F26DEB-234E-114A-AADE-CD90F7DBD754}">
      <dsp:nvSpPr>
        <dsp:cNvPr id="0" name=""/>
        <dsp:cNvSpPr/>
      </dsp:nvSpPr>
      <dsp:spPr>
        <a:xfrm>
          <a:off x="3032125" y="1555445"/>
          <a:ext cx="2063749" cy="3370131"/>
        </a:xfrm>
        <a:prstGeom prst="roundRect">
          <a:avLst>
            <a:gd name="adj" fmla="val 10000"/>
          </a:avLst>
        </a:prstGeom>
        <a:solidFill>
          <a:srgbClr val="2BB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marL="0" lvl="0" indent="0" algn="ctr" defTabSz="1066800">
            <a:lnSpc>
              <a:spcPct val="90000"/>
            </a:lnSpc>
            <a:spcBef>
              <a:spcPct val="0"/>
            </a:spcBef>
            <a:spcAft>
              <a:spcPct val="35000"/>
            </a:spcAft>
            <a:buNone/>
          </a:pPr>
          <a:r>
            <a:rPr lang="en-ZA" sz="2400" b="1" kern="1200" dirty="0">
              <a:latin typeface="Calibri" panose="020F0502020204030204" pitchFamily="34" charset="0"/>
              <a:ea typeface="Calibri" panose="020F0502020204030204" pitchFamily="34" charset="0"/>
              <a:cs typeface="Calibri" panose="020F0502020204030204" pitchFamily="34" charset="0"/>
            </a:rPr>
            <a:t>Anyone!</a:t>
          </a:r>
        </a:p>
        <a:p>
          <a:pPr marL="0" lvl="0" indent="0" algn="ctr" defTabSz="1066800">
            <a:lnSpc>
              <a:spcPct val="90000"/>
            </a:lnSpc>
            <a:spcBef>
              <a:spcPct val="0"/>
            </a:spcBef>
            <a:spcAft>
              <a:spcPct val="35000"/>
            </a:spcAft>
            <a:buNone/>
          </a:pPr>
          <a:endParaRPr lang="en-ZA" sz="2300"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ZA" sz="1800" kern="1200" dirty="0">
              <a:latin typeface="Calibri" panose="020F0502020204030204" pitchFamily="34" charset="0"/>
              <a:ea typeface="Calibri" panose="020F0502020204030204" pitchFamily="34" charset="0"/>
              <a:cs typeface="Calibri" panose="020F0502020204030204" pitchFamily="34" charset="0"/>
            </a:rPr>
            <a:t>The support is for any entity that has a winning idea and meets</a:t>
          </a:r>
          <a:r>
            <a:rPr lang="en-ZA" sz="1800" kern="1200" dirty="0">
              <a:effectLst/>
              <a:latin typeface="Calibri" panose="020F0502020204030204" pitchFamily="34" charset="0"/>
              <a:ea typeface="Calibri" panose="020F0502020204030204" pitchFamily="34" charset="0"/>
              <a:cs typeface="Calibri" panose="020F0502020204030204" pitchFamily="34" charset="0"/>
            </a:rPr>
            <a:t> NYS’s funding criteria. </a:t>
          </a:r>
          <a:endParaRPr lang="en-ZA" sz="1800" kern="1200" dirty="0">
            <a:latin typeface="Calibri" panose="020F0502020204030204" pitchFamily="34" charset="0"/>
            <a:ea typeface="Calibri" panose="020F0502020204030204" pitchFamily="34" charset="0"/>
            <a:cs typeface="Calibri" panose="020F0502020204030204" pitchFamily="34" charset="0"/>
          </a:endParaRPr>
        </a:p>
      </dsp:txBody>
      <dsp:txXfrm>
        <a:off x="3092570" y="1615890"/>
        <a:ext cx="1942859" cy="3249241"/>
      </dsp:txXfrm>
    </dsp:sp>
    <dsp:sp modelId="{C1F9EE0C-7968-8A4B-8BC2-134E786C8A1F}">
      <dsp:nvSpPr>
        <dsp:cNvPr id="0" name=""/>
        <dsp:cNvSpPr/>
      </dsp:nvSpPr>
      <dsp:spPr>
        <a:xfrm>
          <a:off x="5547320" y="0"/>
          <a:ext cx="2579687" cy="51848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ZA" sz="2400" b="1" kern="1200" dirty="0">
              <a:effectLst/>
              <a:latin typeface="Arial" panose="020B0604020202020204" pitchFamily="34" charset="0"/>
              <a:ea typeface="Calibri" panose="020F0502020204030204" pitchFamily="34" charset="0"/>
              <a:cs typeface="Arial" panose="020B0604020202020204" pitchFamily="34" charset="0"/>
            </a:rPr>
            <a:t>How much does the support cost?</a:t>
          </a:r>
          <a:endParaRPr lang="en-ZA" sz="24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5547320" y="0"/>
        <a:ext cx="2579687" cy="1555445"/>
      </dsp:txXfrm>
    </dsp:sp>
    <dsp:sp modelId="{5B83ED38-A4BA-EE49-9B92-7590693FC9B1}">
      <dsp:nvSpPr>
        <dsp:cNvPr id="0" name=""/>
        <dsp:cNvSpPr/>
      </dsp:nvSpPr>
      <dsp:spPr>
        <a:xfrm>
          <a:off x="5805289" y="1555445"/>
          <a:ext cx="2063749" cy="3370131"/>
        </a:xfrm>
        <a:prstGeom prst="roundRect">
          <a:avLst>
            <a:gd name="adj" fmla="val 10000"/>
          </a:avLst>
        </a:prstGeom>
        <a:solidFill>
          <a:srgbClr val="2BB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marL="0" lvl="0" indent="0" algn="ctr" defTabSz="1066800">
            <a:lnSpc>
              <a:spcPct val="90000"/>
            </a:lnSpc>
            <a:spcBef>
              <a:spcPct val="0"/>
            </a:spcBef>
            <a:spcAft>
              <a:spcPct val="35000"/>
            </a:spcAft>
            <a:buNone/>
          </a:pPr>
          <a:r>
            <a:rPr lang="en-ZA" sz="2400" b="1" kern="1200" dirty="0">
              <a:effectLst/>
              <a:latin typeface="Calibri" panose="020F0502020204030204" pitchFamily="34" charset="0"/>
              <a:ea typeface="Calibri" panose="020F0502020204030204" pitchFamily="34" charset="0"/>
              <a:cs typeface="Calibri" panose="020F0502020204030204" pitchFamily="34" charset="0"/>
            </a:rPr>
            <a:t>Nothing. </a:t>
          </a:r>
        </a:p>
        <a:p>
          <a:pPr marL="0" lvl="0" indent="0" algn="ctr" defTabSz="1066800">
            <a:lnSpc>
              <a:spcPct val="90000"/>
            </a:lnSpc>
            <a:spcBef>
              <a:spcPct val="0"/>
            </a:spcBef>
            <a:spcAft>
              <a:spcPct val="35000"/>
            </a:spcAft>
            <a:buNone/>
          </a:pPr>
          <a:endParaRPr lang="en-ZA" sz="1900" kern="12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ZA" sz="1800" kern="1200" dirty="0">
              <a:effectLst/>
              <a:latin typeface="Calibri" panose="020F0502020204030204" pitchFamily="34" charset="0"/>
              <a:ea typeface="Calibri" panose="020F0502020204030204" pitchFamily="34" charset="0"/>
              <a:cs typeface="Calibri" panose="020F0502020204030204" pitchFamily="34" charset="0"/>
            </a:rPr>
            <a:t>There are no financial contributions required. </a:t>
          </a:r>
        </a:p>
        <a:p>
          <a:pPr marL="0" lvl="0" indent="0" algn="ctr" defTabSz="1066800">
            <a:lnSpc>
              <a:spcPct val="90000"/>
            </a:lnSpc>
            <a:spcBef>
              <a:spcPct val="0"/>
            </a:spcBef>
            <a:spcAft>
              <a:spcPct val="35000"/>
            </a:spcAft>
            <a:buNone/>
          </a:pPr>
          <a:r>
            <a:rPr lang="en-ZA" sz="1800" kern="1200" dirty="0">
              <a:effectLst/>
              <a:latin typeface="Calibri" panose="020F0502020204030204" pitchFamily="34" charset="0"/>
              <a:ea typeface="Calibri" panose="020F0502020204030204" pitchFamily="34" charset="0"/>
              <a:cs typeface="Calibri" panose="020F0502020204030204" pitchFamily="34" charset="0"/>
            </a:rPr>
            <a:t>GIZ is providing this limited offer free of charge to the applicants. </a:t>
          </a:r>
        </a:p>
      </dsp:txBody>
      <dsp:txXfrm>
        <a:off x="5865734" y="1615890"/>
        <a:ext cx="1942859" cy="324924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18311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82001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8156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33770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D986BB-9401-E94E-A6B4-50687AB3CEEF}"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77892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AD986BB-9401-E94E-A6B4-50687AB3CEEF}"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85476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D986BB-9401-E94E-A6B4-50687AB3CEEF}" type="datetimeFigureOut">
              <a:rPr lang="en-US" smtClean="0"/>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31149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AD986BB-9401-E94E-A6B4-50687AB3CEEF}" type="datetimeFigureOut">
              <a:rPr lang="en-US" smtClean="0"/>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84207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986BB-9401-E94E-A6B4-50687AB3CEEF}" type="datetimeFigureOut">
              <a:rPr lang="en-US" smtClean="0"/>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28242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33241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14531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986BB-9401-E94E-A6B4-50687AB3CEEF}" type="datetimeFigureOut">
              <a:rPr lang="en-US" smtClean="0"/>
              <a:t>8/11/2023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A75F-6261-1A49-86F1-26BD20A161C0}" type="slidenum">
              <a:rPr lang="en-US" smtClean="0"/>
              <a:t>‹#›</a:t>
            </a:fld>
            <a:endParaRPr lang="en-US"/>
          </a:p>
        </p:txBody>
      </p:sp>
    </p:spTree>
    <p:extLst>
      <p:ext uri="{BB962C8B-B14F-4D97-AF65-F5344CB8AC3E}">
        <p14:creationId xmlns:p14="http://schemas.microsoft.com/office/powerpoint/2010/main" val="2166977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png"/><Relationship Id="rId4" Type="http://schemas.openxmlformats.org/officeDocument/2006/relationships/diagramData" Target="../diagrams/data1.xm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png"/><Relationship Id="rId4" Type="http://schemas.openxmlformats.org/officeDocument/2006/relationships/diagramData" Target="../diagrams/data2.xml"/><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mailto:S2PYEI@giz.d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8CE7-4284-E040-B7E4-B514B9651D0C}"/>
              </a:ext>
            </a:extLst>
          </p:cNvPr>
          <p:cNvSpPr>
            <a:spLocks noGrp="1"/>
          </p:cNvSpPr>
          <p:nvPr>
            <p:ph type="ctrTitle"/>
          </p:nvPr>
        </p:nvSpPr>
        <p:spPr>
          <a:xfrm>
            <a:off x="3878580" y="2184400"/>
            <a:ext cx="4206240" cy="2699657"/>
          </a:xfrm>
        </p:spPr>
        <p:txBody>
          <a:bodyPr anchor="ctr">
            <a:noAutofit/>
          </a:bodyPr>
          <a:lstStyle/>
          <a:p>
            <a:r>
              <a:rPr lang="en-US" sz="2800" dirty="0">
                <a:solidFill>
                  <a:schemeClr val="bg1"/>
                </a:solidFill>
                <a:latin typeface="Arial Black" panose="020B0604020202020204" pitchFamily="34" charset="0"/>
                <a:cs typeface="Arial Black" panose="020B0604020202020204" pitchFamily="34" charset="0"/>
              </a:rPr>
              <a:t>National Youth Service</a:t>
            </a:r>
            <a:br>
              <a:rPr lang="en-US" sz="2800" dirty="0">
                <a:solidFill>
                  <a:schemeClr val="bg1"/>
                </a:solidFill>
                <a:latin typeface="Arial Black" panose="020B0604020202020204" pitchFamily="34" charset="0"/>
                <a:cs typeface="Arial Black" panose="020B0604020202020204" pitchFamily="34" charset="0"/>
              </a:rPr>
            </a:br>
            <a:br>
              <a:rPr lang="en-US" sz="2800" dirty="0">
                <a:solidFill>
                  <a:schemeClr val="bg1"/>
                </a:solidFill>
                <a:latin typeface="Arial Black" panose="020B0604020202020204" pitchFamily="34" charset="0"/>
                <a:cs typeface="Arial Black" panose="020B0604020202020204" pitchFamily="34" charset="0"/>
              </a:rPr>
            </a:br>
            <a:r>
              <a:rPr lang="en-US" sz="2800" dirty="0">
                <a:solidFill>
                  <a:schemeClr val="bg1"/>
                </a:solidFill>
                <a:latin typeface="Arial Black" panose="020B0604020202020204" pitchFamily="34" charset="0"/>
                <a:cs typeface="Arial Black" panose="020B0604020202020204" pitchFamily="34" charset="0"/>
              </a:rPr>
              <a:t>Phase II</a:t>
            </a:r>
            <a:br>
              <a:rPr lang="en-US" sz="3800" dirty="0">
                <a:solidFill>
                  <a:schemeClr val="bg1"/>
                </a:solidFill>
                <a:latin typeface="Arial Black" panose="020B0604020202020204" pitchFamily="34" charset="0"/>
                <a:cs typeface="Arial Black" panose="020B0604020202020204" pitchFamily="34" charset="0"/>
              </a:rPr>
            </a:br>
            <a:endParaRPr lang="en-US" sz="3800" dirty="0">
              <a:solidFill>
                <a:schemeClr val="bg1"/>
              </a:solidFill>
              <a:latin typeface="Arial Black" panose="020B0604020202020204" pitchFamily="34" charset="0"/>
              <a:cs typeface="Arial Black"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334704" y="5415202"/>
            <a:ext cx="1671145" cy="1241104"/>
          </a:xfrm>
          <a:prstGeom prst="rect">
            <a:avLst/>
          </a:prstGeom>
        </p:spPr>
      </p:pic>
      <p:sp>
        <p:nvSpPr>
          <p:cNvPr id="3" name="Title 1">
            <a:extLst>
              <a:ext uri="{FF2B5EF4-FFF2-40B4-BE49-F238E27FC236}">
                <a16:creationId xmlns:a16="http://schemas.microsoft.com/office/drawing/2014/main" id="{B7556EC4-4AEE-71F6-9164-9D7DB9F49917}"/>
              </a:ext>
            </a:extLst>
          </p:cNvPr>
          <p:cNvSpPr txBox="1">
            <a:spLocks/>
          </p:cNvSpPr>
          <p:nvPr/>
        </p:nvSpPr>
        <p:spPr>
          <a:xfrm>
            <a:off x="4452257" y="2873829"/>
            <a:ext cx="3058887" cy="26996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000" dirty="0">
              <a:solidFill>
                <a:prstClr val="white"/>
              </a:solidFill>
              <a:latin typeface="Arial Black" panose="020B0604020202020204" pitchFamily="34" charset="0"/>
              <a:cs typeface="Arial Black" panose="020B0604020202020204" pitchFamily="34" charset="0"/>
            </a:endParaRPr>
          </a:p>
        </p:txBody>
      </p:sp>
      <p:sp>
        <p:nvSpPr>
          <p:cNvPr id="4" name="TextBox 3">
            <a:extLst>
              <a:ext uri="{FF2B5EF4-FFF2-40B4-BE49-F238E27FC236}">
                <a16:creationId xmlns:a16="http://schemas.microsoft.com/office/drawing/2014/main" id="{05698077-7EAE-C296-9400-028B71A47E3E}"/>
              </a:ext>
            </a:extLst>
          </p:cNvPr>
          <p:cNvSpPr txBox="1"/>
          <p:nvPr/>
        </p:nvSpPr>
        <p:spPr>
          <a:xfrm>
            <a:off x="1066800" y="4206240"/>
            <a:ext cx="2357120" cy="830997"/>
          </a:xfrm>
          <a:prstGeom prst="rect">
            <a:avLst/>
          </a:prstGeom>
          <a:noFill/>
        </p:spPr>
        <p:txBody>
          <a:bodyPr wrap="square" rtlCol="0">
            <a:spAutoFit/>
          </a:bodyPr>
          <a:lstStyle/>
          <a:p>
            <a:pPr algn="ctr"/>
            <a:r>
              <a:rPr lang="en-ZA" sz="2400" b="1" dirty="0">
                <a:solidFill>
                  <a:schemeClr val="bg1"/>
                </a:solidFill>
              </a:rPr>
              <a:t>Bidder Briefing  </a:t>
            </a:r>
            <a:r>
              <a:rPr lang="en-ZA" sz="2400" b="1" dirty="0">
                <a:solidFill>
                  <a:schemeClr val="bg1"/>
                </a:solidFill>
                <a:latin typeface="Arial" panose="020B0604020202020204" pitchFamily="34" charset="0"/>
                <a:cs typeface="Arial" panose="020B0604020202020204" pitchFamily="34" charset="0"/>
              </a:rPr>
              <a:t>Session</a:t>
            </a:r>
            <a:r>
              <a:rPr lang="en-ZA" sz="2400" b="1" dirty="0">
                <a:solidFill>
                  <a:schemeClr val="bg1"/>
                </a:solidFill>
              </a:rPr>
              <a:t> </a:t>
            </a:r>
          </a:p>
        </p:txBody>
      </p:sp>
      <p:sp>
        <p:nvSpPr>
          <p:cNvPr id="6" name="TextBox 5">
            <a:extLst>
              <a:ext uri="{FF2B5EF4-FFF2-40B4-BE49-F238E27FC236}">
                <a16:creationId xmlns:a16="http://schemas.microsoft.com/office/drawing/2014/main" id="{C5346B60-6899-84CC-E392-6F3664261624}"/>
              </a:ext>
            </a:extLst>
          </p:cNvPr>
          <p:cNvSpPr txBox="1"/>
          <p:nvPr/>
        </p:nvSpPr>
        <p:spPr>
          <a:xfrm>
            <a:off x="8615680" y="1615440"/>
            <a:ext cx="2357120" cy="830997"/>
          </a:xfrm>
          <a:prstGeom prst="rect">
            <a:avLst/>
          </a:prstGeom>
          <a:noFill/>
        </p:spPr>
        <p:txBody>
          <a:bodyPr wrap="square" rtlCol="0">
            <a:spAutoFit/>
          </a:bodyPr>
          <a:lstStyle/>
          <a:p>
            <a:pPr algn="ctr"/>
            <a:r>
              <a:rPr lang="en-ZA" sz="2400" b="1" dirty="0">
                <a:latin typeface="Arial" panose="020B0604020202020204" pitchFamily="34" charset="0"/>
                <a:cs typeface="Arial" panose="020B0604020202020204" pitchFamily="34" charset="0"/>
              </a:rPr>
              <a:t>03 August 2023  10am </a:t>
            </a:r>
          </a:p>
        </p:txBody>
      </p:sp>
    </p:spTree>
    <p:extLst>
      <p:ext uri="{BB962C8B-B14F-4D97-AF65-F5344CB8AC3E}">
        <p14:creationId xmlns:p14="http://schemas.microsoft.com/office/powerpoint/2010/main" val="188001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33444" y="760931"/>
            <a:ext cx="11470876" cy="557890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US" sz="3000" dirty="0">
                <a:latin typeface="Arial" panose="020B0604020202020204" pitchFamily="34" charset="0"/>
                <a:ea typeface="+mn-ea"/>
                <a:cs typeface="Arial" panose="020B0604020202020204" pitchFamily="34" charset="0"/>
              </a:rPr>
              <a:t>1.6 </a:t>
            </a:r>
            <a:r>
              <a:rPr lang="en-US" sz="3000" dirty="0">
                <a:latin typeface="Arial" panose="020B0604020202020204" pitchFamily="34" charset="0"/>
                <a:cs typeface="Arial" panose="020B0604020202020204" pitchFamily="34" charset="0"/>
              </a:rPr>
              <a:t>Requirements</a:t>
            </a:r>
            <a:r>
              <a:rPr lang="en-US" sz="3000" dirty="0">
                <a:latin typeface="Arial" panose="020B0604020202020204" pitchFamily="34" charset="0"/>
                <a:ea typeface="+mn-ea"/>
                <a:cs typeface="Arial" panose="020B0604020202020204" pitchFamily="34" charset="0"/>
              </a:rPr>
              <a:t> (2)</a:t>
            </a:r>
          </a:p>
          <a:p>
            <a:pPr marL="0" indent="0">
              <a:buNone/>
            </a:pPr>
            <a:r>
              <a:rPr lang="en-ZA" sz="1800" b="1" dirty="0">
                <a:latin typeface="Arial" panose="020B0604020202020204" pitchFamily="34" charset="0"/>
                <a:cs typeface="Arial" panose="020B0604020202020204" pitchFamily="34" charset="0"/>
              </a:rPr>
              <a:t>Collaborations</a:t>
            </a:r>
          </a:p>
          <a:p>
            <a:pPr marL="0" indent="0" algn="just">
              <a:lnSpc>
                <a:spcPct val="150000"/>
              </a:lnSpc>
              <a:buNone/>
            </a:pPr>
            <a:r>
              <a:rPr lang="en-US" sz="1800" dirty="0">
                <a:solidFill>
                  <a:schemeClr val="tx1"/>
                </a:solidFill>
                <a:latin typeface="Arial" panose="020B0604020202020204" pitchFamily="34" charset="0"/>
                <a:cs typeface="Arial" panose="020B0604020202020204" pitchFamily="34" charset="0"/>
              </a:rPr>
              <a:t>Applicants are encouraged to collaborate and partner with other organisations. These collaborations and partnerships could be with:</a:t>
            </a:r>
          </a:p>
          <a:p>
            <a:pPr marL="342900" lvl="0" indent="-342900" algn="just">
              <a:lnSpc>
                <a:spcPct val="1150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rPr>
              <a:t>NPOs/ NPCs</a:t>
            </a:r>
            <a:r>
              <a:rPr lang="en-GB" sz="1800" dirty="0">
                <a:effectLst/>
                <a:latin typeface="Arial" panose="020B0604020202020204" pitchFamily="34" charset="0"/>
                <a:ea typeface="Times New Roman" panose="02020603050405020304" pitchFamily="18" charset="0"/>
              </a:rPr>
              <a:t> – NPOs/NPCs contracting directly with the NYDA to engage 2,000 young people through their own operations.</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rPr>
              <a:t>Consortiums</a:t>
            </a:r>
            <a:r>
              <a:rPr lang="en-GB" sz="1800" dirty="0">
                <a:effectLst/>
                <a:latin typeface="Arial" panose="020B0604020202020204" pitchFamily="34" charset="0"/>
                <a:ea typeface="Times New Roman" panose="02020603050405020304" pitchFamily="18" charset="0"/>
              </a:rPr>
              <a:t> – An NPO/NPC contracting directly with the NYDA to engage 2,000 young people by crowding in and managing a consortium of implementing partners. </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rPr>
              <a:t>Private sector organizations</a:t>
            </a:r>
            <a:r>
              <a:rPr lang="en-GB" sz="1800" dirty="0">
                <a:effectLst/>
                <a:latin typeface="Arial" panose="020B0604020202020204" pitchFamily="34" charset="0"/>
                <a:ea typeface="Times New Roman" panose="02020603050405020304" pitchFamily="18" charset="0"/>
              </a:rPr>
              <a:t> – Private companies may partner with the lead NPOs/NPCs and provide additional resources (financial or in-kind) and opportunities for NYS participants to transition into. </a:t>
            </a:r>
          </a:p>
          <a:p>
            <a:pPr lvl="0" algn="just">
              <a:lnSpc>
                <a:spcPct val="115000"/>
              </a:lnSpc>
            </a:pPr>
            <a:r>
              <a:rPr lang="en-GB" sz="1800" dirty="0">
                <a:effectLst/>
                <a:latin typeface="Arial" panose="020B0604020202020204" pitchFamily="34" charset="0"/>
                <a:ea typeface="Times New Roman" panose="02020603050405020304" pitchFamily="18" charset="0"/>
              </a:rPr>
              <a:t>In the case of a consortium, applications must elaborate on the consortium composition, which must be logical and value-adding. Roles and responsibilities of consortium members must be clearly defined. In addition, the applicant/ consortium lead must demonstrate an alignment of incentives and a “common purpose” across members of the consortium members. </a:t>
            </a:r>
          </a:p>
          <a:p>
            <a:pPr lvl="0" algn="just">
              <a:lnSpc>
                <a:spcPct val="115000"/>
              </a:lnSpc>
            </a:pPr>
            <a:r>
              <a:rPr lang="en-GB" sz="1800" dirty="0">
                <a:latin typeface="Arial" panose="020B0604020202020204" pitchFamily="34" charset="0"/>
                <a:ea typeface="Times New Roman" panose="02020603050405020304" pitchFamily="18" charset="0"/>
              </a:rPr>
              <a:t> </a:t>
            </a: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endParaRPr lang="en-ZA" sz="1200" dirty="0"/>
          </a:p>
          <a:p>
            <a:pPr marL="0" indent="0">
              <a:buNone/>
            </a:pPr>
            <a:endParaRPr lang="en-ZA"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Tree>
    <p:extLst>
      <p:ext uri="{BB962C8B-B14F-4D97-AF65-F5344CB8AC3E}">
        <p14:creationId xmlns:p14="http://schemas.microsoft.com/office/powerpoint/2010/main" val="219302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33444" y="760931"/>
            <a:ext cx="11470876" cy="5152189"/>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US" sz="4500" dirty="0">
                <a:latin typeface="Arial" panose="020B0604020202020204" pitchFamily="34" charset="0"/>
                <a:ea typeface="+mn-ea"/>
                <a:cs typeface="Arial" panose="020B0604020202020204" pitchFamily="34" charset="0"/>
              </a:rPr>
              <a:t>1.7 </a:t>
            </a:r>
            <a:r>
              <a:rPr lang="en-US" sz="4500" dirty="0">
                <a:latin typeface="Arial" panose="020B0604020202020204" pitchFamily="34" charset="0"/>
                <a:cs typeface="Arial" panose="020B0604020202020204" pitchFamily="34" charset="0"/>
              </a:rPr>
              <a:t>Funding </a:t>
            </a:r>
            <a:r>
              <a:rPr lang="en-US" sz="4500" dirty="0">
                <a:latin typeface="Arial" panose="020B0604020202020204" pitchFamily="34" charset="0"/>
                <a:ea typeface="+mn-ea"/>
                <a:cs typeface="Arial" panose="020B0604020202020204" pitchFamily="34" charset="0"/>
              </a:rPr>
              <a:t>Criteria</a:t>
            </a:r>
          </a:p>
          <a:p>
            <a:pPr marL="0" indent="0" algn="just">
              <a:lnSpc>
                <a:spcPct val="150000"/>
              </a:lnSpc>
              <a:buNone/>
            </a:pPr>
            <a:r>
              <a:rPr lang="en-US" sz="1800" dirty="0">
                <a:solidFill>
                  <a:schemeClr val="tx1"/>
                </a:solidFill>
                <a:latin typeface="Arial" panose="020B0604020202020204" pitchFamily="34" charset="0"/>
                <a:cs typeface="Arial" panose="020B0604020202020204" pitchFamily="34" charset="0"/>
              </a:rPr>
              <a:t>Applications for the Presidential Youth in Service </a:t>
            </a:r>
            <a:r>
              <a:rPr lang="en-US" sz="1800" dirty="0" err="1">
                <a:solidFill>
                  <a:schemeClr val="tx1"/>
                </a:solidFill>
                <a:latin typeface="Arial" panose="020B0604020202020204" pitchFamily="34" charset="0"/>
                <a:cs typeface="Arial" panose="020B0604020202020204" pitchFamily="34" charset="0"/>
              </a:rPr>
              <a:t>programme</a:t>
            </a:r>
            <a:r>
              <a:rPr lang="en-US" sz="1800" dirty="0">
                <a:solidFill>
                  <a:schemeClr val="tx1"/>
                </a:solidFill>
                <a:latin typeface="Arial" panose="020B0604020202020204" pitchFamily="34" charset="0"/>
                <a:cs typeface="Arial" panose="020B0604020202020204" pitchFamily="34" charset="0"/>
              </a:rPr>
              <a:t> are to be costed on a fairly standard model. For each applicant, the budget should be </a:t>
            </a:r>
            <a:r>
              <a:rPr lang="en-US" sz="1800" dirty="0" err="1">
                <a:solidFill>
                  <a:schemeClr val="tx1"/>
                </a:solidFill>
                <a:latin typeface="Arial" panose="020B0604020202020204" pitchFamily="34" charset="0"/>
                <a:cs typeface="Arial" panose="020B0604020202020204" pitchFamily="34" charset="0"/>
              </a:rPr>
              <a:t>categorised</a:t>
            </a:r>
            <a:r>
              <a:rPr lang="en-US" sz="1800" dirty="0">
                <a:solidFill>
                  <a:schemeClr val="tx1"/>
                </a:solidFill>
                <a:latin typeface="Arial" panose="020B0604020202020204" pitchFamily="34" charset="0"/>
                <a:cs typeface="Arial" panose="020B0604020202020204" pitchFamily="34" charset="0"/>
              </a:rPr>
              <a:t> into the following:</a:t>
            </a:r>
          </a:p>
          <a:p>
            <a:pPr marL="285750" indent="-285750" algn="just">
              <a:lnSpc>
                <a:spcPct val="150000"/>
              </a:lnSpc>
              <a:buFont typeface="Arial" panose="020B0604020202020204" pitchFamily="34" charset="0"/>
              <a:buChar char="•"/>
            </a:pPr>
            <a:r>
              <a:rPr lang="en-US" sz="1800" b="1" dirty="0">
                <a:latin typeface="Arial" panose="020B0604020202020204" pitchFamily="34" charset="0"/>
                <a:cs typeface="Arial" panose="020B0604020202020204" pitchFamily="34" charset="0"/>
              </a:rPr>
              <a:t>Stipend cost for youth service participants</a:t>
            </a:r>
            <a:r>
              <a:rPr lang="en-US" sz="1800" dirty="0">
                <a:latin typeface="Arial" panose="020B0604020202020204" pitchFamily="34" charset="0"/>
                <a:cs typeface="Arial" panose="020B0604020202020204" pitchFamily="34" charset="0"/>
              </a:rPr>
              <a:t>: Costing should be based on the assumptions that each participant will earn at the hourly rate of  R23.19 and 16 hours per week.  It is envisaged that team leaders will be allocated on a ratio of one team leader for every 25-young people participating in the program. Team leaders will earn at 125% of the hourly prescribed rate. </a:t>
            </a:r>
          </a:p>
          <a:p>
            <a:pPr marL="285750" indent="-285750" algn="just">
              <a:lnSpc>
                <a:spcPct val="150000"/>
              </a:lnSpc>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UIF and bank charges</a:t>
            </a:r>
            <a:r>
              <a:rPr lang="en-US" sz="1800" dirty="0">
                <a:solidFill>
                  <a:schemeClr val="tx1"/>
                </a:solidFill>
                <a:latin typeface="Arial" panose="020B0604020202020204" pitchFamily="34" charset="0"/>
                <a:cs typeface="Arial" panose="020B0604020202020204" pitchFamily="34" charset="0"/>
              </a:rPr>
              <a:t>: Budgets must also include a maximum allowance of 3% of the stipend costs to cover </a:t>
            </a:r>
            <a:r>
              <a:rPr lang="en-US" sz="1800" b="1" dirty="0">
                <a:solidFill>
                  <a:schemeClr val="tx1"/>
                </a:solidFill>
                <a:latin typeface="Arial" panose="020B0604020202020204" pitchFamily="34" charset="0"/>
                <a:cs typeface="Arial" panose="020B0604020202020204" pitchFamily="34" charset="0"/>
              </a:rPr>
              <a:t>employer UIF contributions and bank charges</a:t>
            </a:r>
            <a:r>
              <a:rPr lang="en-US" sz="1800" dirty="0">
                <a:solidFill>
                  <a:schemeClr val="tx1"/>
                </a:solidFill>
                <a:latin typeface="Arial" panose="020B0604020202020204" pitchFamily="34" charset="0"/>
                <a:cs typeface="Arial" panose="020B0604020202020204" pitchFamily="34" charset="0"/>
              </a:rPr>
              <a:t>. </a:t>
            </a:r>
          </a:p>
          <a:p>
            <a:pPr algn="just">
              <a:lnSpc>
                <a:spcPct val="150000"/>
              </a:lnSpc>
            </a:pPr>
            <a:endParaRPr lang="en-US" sz="1800" b="1" dirty="0">
              <a:solidFill>
                <a:schemeClr val="tx1"/>
              </a:solidFill>
              <a:latin typeface="Arial" panose="020B0604020202020204" pitchFamily="34" charset="0"/>
              <a:cs typeface="Arial" panose="020B0604020202020204" pitchFamily="34" charset="0"/>
            </a:endParaRPr>
          </a:p>
          <a:p>
            <a:pPr marL="0" indent="0" algn="just">
              <a:lnSpc>
                <a:spcPct val="150000"/>
              </a:lnSpc>
              <a:buNone/>
            </a:pPr>
            <a:r>
              <a:rPr lang="en-US" sz="1800" b="1" dirty="0">
                <a:solidFill>
                  <a:schemeClr val="tx1"/>
                </a:solidFill>
                <a:latin typeface="Arial" panose="020B0604020202020204" pitchFamily="34" charset="0"/>
                <a:cs typeface="Arial" panose="020B0604020202020204" pitchFamily="34" charset="0"/>
              </a:rPr>
              <a:t>Service Implementation </a:t>
            </a:r>
            <a:r>
              <a:rPr lang="en-US" sz="1800" b="1" dirty="0">
                <a:latin typeface="Arial" panose="020B0604020202020204" pitchFamily="34" charset="0"/>
                <a:cs typeface="Arial" panose="020B0604020202020204" pitchFamily="34" charset="0"/>
              </a:rPr>
              <a:t>C</a:t>
            </a:r>
            <a:r>
              <a:rPr lang="en-US" sz="1800" b="1" dirty="0">
                <a:solidFill>
                  <a:schemeClr val="tx1"/>
                </a:solidFill>
                <a:latin typeface="Arial" panose="020B0604020202020204" pitchFamily="34" charset="0"/>
                <a:cs typeface="Arial" panose="020B0604020202020204" pitchFamily="34" charset="0"/>
              </a:rPr>
              <a:t>osts  up to 17.5% maximu</a:t>
            </a:r>
            <a:r>
              <a:rPr lang="en-US" sz="1800" b="1" dirty="0">
                <a:latin typeface="Arial" panose="020B0604020202020204" pitchFamily="34" charset="0"/>
                <a:cs typeface="Arial" panose="020B0604020202020204" pitchFamily="34" charset="0"/>
              </a:rPr>
              <a:t>m </a:t>
            </a:r>
            <a:r>
              <a:rPr lang="en-US" sz="1800" b="1" dirty="0">
                <a:solidFill>
                  <a:schemeClr val="tx1"/>
                </a:solidFill>
                <a:latin typeface="Arial" panose="020B0604020202020204" pitchFamily="34" charset="0"/>
                <a:cs typeface="Arial" panose="020B0604020202020204" pitchFamily="34" charset="0"/>
              </a:rPr>
              <a:t>must include:</a:t>
            </a:r>
          </a:p>
          <a:p>
            <a:pPr marL="342900" indent="-342900" algn="just">
              <a:lnSpc>
                <a:spcPct val="150000"/>
              </a:lnSpc>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 Project Management 7.5%</a:t>
            </a:r>
          </a:p>
          <a:p>
            <a:pPr marL="342900" indent="-342900" algn="just">
              <a:lnSpc>
                <a:spcPct val="150000"/>
              </a:lnSpc>
              <a:buFont typeface="Arial" panose="020B0604020202020204" pitchFamily="34" charset="0"/>
              <a:buChar char="•"/>
            </a:pPr>
            <a:r>
              <a:rPr lang="en-US" sz="1800" b="1" dirty="0">
                <a:latin typeface="Arial" panose="020B0604020202020204" pitchFamily="34" charset="0"/>
                <a:cs typeface="Arial" panose="020B0604020202020204" pitchFamily="34" charset="0"/>
              </a:rPr>
              <a:t>Tools of Trade 5%</a:t>
            </a:r>
          </a:p>
          <a:p>
            <a:pPr marL="342900" indent="-342900" algn="just">
              <a:lnSpc>
                <a:spcPct val="150000"/>
              </a:lnSpc>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Skills Development &amp; Training 5%</a:t>
            </a:r>
          </a:p>
          <a:p>
            <a:pPr marL="0" indent="0" algn="just">
              <a:lnSpc>
                <a:spcPct val="150000"/>
              </a:lnSpc>
              <a:buNone/>
            </a:pPr>
            <a:endParaRPr lang="en-US" sz="1800" b="1" dirty="0">
              <a:solidFill>
                <a:schemeClr val="tx1"/>
              </a:solidFill>
              <a:latin typeface="Arial" panose="020B0604020202020204" pitchFamily="34" charset="0"/>
              <a:cs typeface="Arial" panose="020B0604020202020204" pitchFamily="34" charset="0"/>
            </a:endParaRPr>
          </a:p>
          <a:p>
            <a:pPr marL="0" indent="0" algn="just">
              <a:lnSpc>
                <a:spcPct val="150000"/>
              </a:lnSpc>
              <a:buNone/>
            </a:pPr>
            <a:r>
              <a:rPr lang="en-US" sz="1800" b="1" dirty="0">
                <a:solidFill>
                  <a:schemeClr val="tx1"/>
                </a:solidFill>
                <a:latin typeface="Arial" panose="020B0604020202020204" pitchFamily="34" charset="0"/>
                <a:cs typeface="Arial" panose="020B0604020202020204" pitchFamily="34" charset="0"/>
              </a:rPr>
              <a:t>Operational  Costs:</a:t>
            </a:r>
          </a:p>
          <a:p>
            <a:pPr marL="342900" indent="-342900" algn="just">
              <a:lnSpc>
                <a:spcPct val="150000"/>
              </a:lnSpc>
              <a:buFont typeface="Arial" panose="020B0604020202020204" pitchFamily="34" charset="0"/>
              <a:buChar char="•"/>
            </a:pPr>
            <a:r>
              <a:rPr lang="en-US" sz="1800" b="1" dirty="0">
                <a:latin typeface="Arial" panose="020B0604020202020204" pitchFamily="34" charset="0"/>
                <a:cs typeface="Arial" panose="020B0604020202020204" pitchFamily="34" charset="0"/>
              </a:rPr>
              <a:t>Participant Uniforms &amp; PPE 5%</a:t>
            </a:r>
          </a:p>
          <a:p>
            <a:pPr marL="342900" indent="-342900" algn="just">
              <a:lnSpc>
                <a:spcPct val="150000"/>
              </a:lnSpc>
              <a:buFont typeface="Arial" panose="020B0604020202020204" pitchFamily="34" charset="0"/>
              <a:buChar char="•"/>
            </a:pPr>
            <a:r>
              <a:rPr lang="en-US" sz="1800" b="1" dirty="0">
                <a:latin typeface="Arial" panose="020B0604020202020204" pitchFamily="34" charset="0"/>
                <a:cs typeface="Arial" panose="020B0604020202020204" pitchFamily="34" charset="0"/>
              </a:rPr>
              <a:t>Devices 0.7%</a:t>
            </a:r>
          </a:p>
          <a:p>
            <a:pPr marL="342900" indent="-342900" algn="just">
              <a:lnSpc>
                <a:spcPct val="150000"/>
              </a:lnSpc>
            </a:pPr>
            <a:r>
              <a:rPr lang="en-US" sz="1800" b="1" dirty="0">
                <a:solidFill>
                  <a:schemeClr val="tx1"/>
                </a:solidFill>
                <a:latin typeface="Arial" panose="020B0604020202020204" pitchFamily="34" charset="0"/>
                <a:cs typeface="Arial" panose="020B0604020202020204" pitchFamily="34" charset="0"/>
              </a:rPr>
              <a:t>Evaluation and close out costs, capped at 0.8% of the stipend costs</a:t>
            </a:r>
            <a:r>
              <a:rPr lang="en-US" sz="1800" dirty="0">
                <a:solidFill>
                  <a:schemeClr val="tx1"/>
                </a:solidFill>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pPr algn="just">
              <a:lnSpc>
                <a:spcPct val="150000"/>
              </a:lnSpc>
            </a:pPr>
            <a:endParaRPr lang="en-US" sz="1800" b="1" dirty="0">
              <a:solidFill>
                <a:schemeClr val="tx1"/>
              </a:solidFill>
              <a:latin typeface="Arial" panose="020B0604020202020204" pitchFamily="34" charset="0"/>
              <a:cs typeface="Arial" panose="020B0604020202020204" pitchFamily="34" charset="0"/>
            </a:endParaRPr>
          </a:p>
          <a:p>
            <a:pPr algn="just">
              <a:lnSpc>
                <a:spcPct val="150000"/>
              </a:lnSpc>
            </a:pPr>
            <a:endParaRPr lang="en-US" sz="1800" dirty="0">
              <a:solidFill>
                <a:schemeClr val="tx1"/>
              </a:solidFill>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endParaRPr lang="en-ZA" sz="1200" dirty="0"/>
          </a:p>
          <a:p>
            <a:pPr marL="0" indent="0">
              <a:buNone/>
            </a:pPr>
            <a:endParaRPr lang="en-ZA"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Tree>
    <p:extLst>
      <p:ext uri="{BB962C8B-B14F-4D97-AF65-F5344CB8AC3E}">
        <p14:creationId xmlns:p14="http://schemas.microsoft.com/office/powerpoint/2010/main" val="167640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33444" y="405331"/>
            <a:ext cx="11470876" cy="55281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US" dirty="0">
                <a:latin typeface="Arial" panose="020B0604020202020204" pitchFamily="34" charset="0"/>
                <a:ea typeface="+mn-ea"/>
                <a:cs typeface="Arial" panose="020B0604020202020204" pitchFamily="34" charset="0"/>
              </a:rPr>
              <a:t>1.8 NYS Principles</a:t>
            </a:r>
          </a:p>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endParaRPr lang="en-US" sz="1000" dirty="0">
              <a:solidFill>
                <a:schemeClr val="tx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000" b="1" dirty="0">
                <a:solidFill>
                  <a:schemeClr val="tx1"/>
                </a:solidFill>
                <a:latin typeface="Arial" panose="020B0604020202020204" pitchFamily="34" charset="0"/>
                <a:cs typeface="Arial" panose="020B0604020202020204" pitchFamily="34" charset="0"/>
              </a:rPr>
              <a:t>Alignment with NYS </a:t>
            </a:r>
            <a:r>
              <a:rPr lang="en-US" sz="1000" b="1" dirty="0" err="1">
                <a:solidFill>
                  <a:schemeClr val="tx1"/>
                </a:solidFill>
                <a:latin typeface="Arial" panose="020B0604020202020204" pitchFamily="34" charset="0"/>
                <a:cs typeface="Arial" panose="020B0604020202020204" pitchFamily="34" charset="0"/>
              </a:rPr>
              <a:t>programme</a:t>
            </a:r>
            <a:r>
              <a:rPr lang="en-US" sz="1000" b="1" dirty="0">
                <a:solidFill>
                  <a:schemeClr val="tx1"/>
                </a:solidFill>
                <a:latin typeface="Arial" panose="020B0604020202020204" pitchFamily="34" charset="0"/>
                <a:cs typeface="Arial" panose="020B0604020202020204" pitchFamily="34" charset="0"/>
              </a:rPr>
              <a:t> principles &amp; link to other PYEI </a:t>
            </a:r>
            <a:r>
              <a:rPr lang="en-US" sz="1000" b="1" dirty="0" err="1">
                <a:solidFill>
                  <a:schemeClr val="tx1"/>
                </a:solidFill>
                <a:latin typeface="Arial" panose="020B0604020202020204" pitchFamily="34" charset="0"/>
                <a:cs typeface="Arial" panose="020B0604020202020204" pitchFamily="34" charset="0"/>
              </a:rPr>
              <a:t>programmes</a:t>
            </a:r>
            <a:r>
              <a:rPr lang="en-US" sz="1000" b="1" dirty="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(1)</a:t>
            </a:r>
            <a:r>
              <a:rPr lang="en-US" sz="1000" b="1" dirty="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Applications must demonstrate how their vision/purpose/strategy is aligned with the principles, and purpose of National Youth Service as outlined in Section 3 of the term sheet. Preferred initiatives are those that propose innovative ways of linking NYS </a:t>
            </a:r>
            <a:r>
              <a:rPr lang="en-US" sz="1000" dirty="0" err="1">
                <a:solidFill>
                  <a:schemeClr val="tx1"/>
                </a:solidFill>
                <a:latin typeface="Arial" panose="020B0604020202020204" pitchFamily="34" charset="0"/>
                <a:cs typeface="Arial" panose="020B0604020202020204" pitchFamily="34" charset="0"/>
              </a:rPr>
              <a:t>programme</a:t>
            </a:r>
            <a:r>
              <a:rPr lang="en-US" sz="1000" dirty="0">
                <a:solidFill>
                  <a:schemeClr val="tx1"/>
                </a:solidFill>
                <a:latin typeface="Arial" panose="020B0604020202020204" pitchFamily="34" charset="0"/>
                <a:cs typeface="Arial" panose="020B0604020202020204" pitchFamily="34" charset="0"/>
              </a:rPr>
              <a:t> beneficiaries to other PYEI </a:t>
            </a:r>
            <a:r>
              <a:rPr lang="en-US" sz="1000" dirty="0" err="1">
                <a:solidFill>
                  <a:schemeClr val="tx1"/>
                </a:solidFill>
                <a:latin typeface="Arial" panose="020B0604020202020204" pitchFamily="34" charset="0"/>
                <a:cs typeface="Arial" panose="020B0604020202020204" pitchFamily="34" charset="0"/>
              </a:rPr>
              <a:t>programmes</a:t>
            </a:r>
            <a:r>
              <a:rPr lang="en-US" sz="1000" dirty="0">
                <a:solidFill>
                  <a:schemeClr val="tx1"/>
                </a:solidFill>
                <a:latin typeface="Arial" panose="020B0604020202020204" pitchFamily="34" charset="0"/>
                <a:cs typeface="Arial" panose="020B0604020202020204" pitchFamily="34" charset="0"/>
              </a:rPr>
              <a:t>. (2) Applicants must be able to successfully </a:t>
            </a:r>
            <a:r>
              <a:rPr lang="en-US" sz="1000" dirty="0" err="1">
                <a:solidFill>
                  <a:schemeClr val="tx1"/>
                </a:solidFill>
                <a:latin typeface="Arial" panose="020B0604020202020204" pitchFamily="34" charset="0"/>
                <a:cs typeface="Arial" panose="020B0604020202020204" pitchFamily="34" charset="0"/>
              </a:rPr>
              <a:t>enrol</a:t>
            </a:r>
            <a:r>
              <a:rPr lang="en-US" sz="1000" dirty="0">
                <a:solidFill>
                  <a:schemeClr val="tx1"/>
                </a:solidFill>
                <a:latin typeface="Arial" panose="020B0604020202020204" pitchFamily="34" charset="0"/>
                <a:cs typeface="Arial" panose="020B0604020202020204" pitchFamily="34" charset="0"/>
              </a:rPr>
              <a:t> all </a:t>
            </a:r>
            <a:r>
              <a:rPr lang="en-US" sz="1000" dirty="0" err="1">
                <a:solidFill>
                  <a:schemeClr val="tx1"/>
                </a:solidFill>
                <a:latin typeface="Arial" panose="020B0604020202020204" pitchFamily="34" charset="0"/>
                <a:cs typeface="Arial" panose="020B0604020202020204" pitchFamily="34" charset="0"/>
              </a:rPr>
              <a:t>programme</a:t>
            </a:r>
            <a:r>
              <a:rPr lang="en-US" sz="1000" dirty="0">
                <a:solidFill>
                  <a:schemeClr val="tx1"/>
                </a:solidFill>
                <a:latin typeface="Arial" panose="020B0604020202020204" pitchFamily="34" charset="0"/>
                <a:cs typeface="Arial" panose="020B0604020202020204" pitchFamily="34" charset="0"/>
              </a:rPr>
              <a:t> beneficiaries onto the Pathway Management Network platform. </a:t>
            </a:r>
          </a:p>
          <a:p>
            <a:pPr marL="285750" indent="-285750" algn="just">
              <a:lnSpc>
                <a:spcPct val="150000"/>
              </a:lnSpc>
              <a:buFont typeface="Arial" panose="020B0604020202020204" pitchFamily="34" charset="0"/>
              <a:buChar char="•"/>
            </a:pPr>
            <a:r>
              <a:rPr lang="en-US" sz="1000" b="1" dirty="0">
                <a:solidFill>
                  <a:schemeClr val="tx1"/>
                </a:solidFill>
                <a:latin typeface="Arial" panose="020B0604020202020204" pitchFamily="34" charset="0"/>
                <a:cs typeface="Arial" panose="020B0604020202020204" pitchFamily="34" charset="0"/>
              </a:rPr>
              <a:t>Scale: </a:t>
            </a:r>
            <a:r>
              <a:rPr lang="en-US" sz="1000" dirty="0">
                <a:solidFill>
                  <a:schemeClr val="tx1"/>
                </a:solidFill>
                <a:latin typeface="Arial" panose="020B0604020202020204" pitchFamily="34" charset="0"/>
                <a:cs typeface="Arial" panose="020B0604020202020204" pitchFamily="34" charset="0"/>
              </a:rPr>
              <a:t>Applications must demonstrate how the initiative will achieve scale in terms of expanding geographical footprint, partnering with more organisations, and (or) working with more young people. Initiatives must outline the key activities that will be undertaken to achieve this outcome.</a:t>
            </a:r>
          </a:p>
          <a:p>
            <a:pPr marL="285750" indent="-285750" algn="just">
              <a:lnSpc>
                <a:spcPct val="150000"/>
              </a:lnSpc>
              <a:buFont typeface="Arial" panose="020B0604020202020204" pitchFamily="34" charset="0"/>
              <a:buChar char="•"/>
            </a:pPr>
            <a:r>
              <a:rPr lang="en-US" sz="1000" b="1" dirty="0">
                <a:solidFill>
                  <a:schemeClr val="tx1"/>
                </a:solidFill>
                <a:latin typeface="Arial" panose="020B0604020202020204" pitchFamily="34" charset="0"/>
                <a:cs typeface="Arial" panose="020B0604020202020204" pitchFamily="34" charset="0"/>
              </a:rPr>
              <a:t>Contribution to Systemic Change: </a:t>
            </a:r>
            <a:r>
              <a:rPr lang="en-US" sz="1000" dirty="0">
                <a:solidFill>
                  <a:schemeClr val="tx1"/>
                </a:solidFill>
                <a:latin typeface="Arial" panose="020B0604020202020204" pitchFamily="34" charset="0"/>
                <a:cs typeface="Arial" panose="020B0604020202020204" pitchFamily="34" charset="0"/>
              </a:rPr>
              <a:t>Applications that contribute to broader impact in the lives of participating youth, generate learning beyond the confines of their specific initiative and positive change at community are preferred. </a:t>
            </a:r>
            <a:r>
              <a:rPr lang="en-US" sz="1000" dirty="0">
                <a:latin typeface="Arial" panose="020B0604020202020204" pitchFamily="34" charset="0"/>
                <a:cs typeface="Arial" panose="020B0604020202020204" pitchFamily="34" charset="0"/>
              </a:rPr>
              <a:t>(1) Applicants must </a:t>
            </a:r>
            <a:r>
              <a:rPr lang="en-US" sz="1000" dirty="0">
                <a:solidFill>
                  <a:schemeClr val="tx1"/>
                </a:solidFill>
                <a:latin typeface="Arial" panose="020B0604020202020204" pitchFamily="34" charset="0"/>
                <a:cs typeface="Arial" panose="020B0604020202020204" pitchFamily="34" charset="0"/>
              </a:rPr>
              <a:t>show how sustainable Community Service activities, can potentially build the basis for more sustained and complex social economy interventions in an area and (2)  Demonstrate how young people who have shown aptitude and competence in the NYS </a:t>
            </a:r>
            <a:r>
              <a:rPr lang="en-US" sz="1000" dirty="0" err="1">
                <a:solidFill>
                  <a:schemeClr val="tx1"/>
                </a:solidFill>
                <a:latin typeface="Arial" panose="020B0604020202020204" pitchFamily="34" charset="0"/>
                <a:cs typeface="Arial" panose="020B0604020202020204" pitchFamily="34" charset="0"/>
              </a:rPr>
              <a:t>programme</a:t>
            </a:r>
            <a:r>
              <a:rPr lang="en-US" sz="1000" dirty="0">
                <a:solidFill>
                  <a:schemeClr val="tx1"/>
                </a:solidFill>
                <a:latin typeface="Arial" panose="020B0604020202020204" pitchFamily="34" charset="0"/>
                <a:cs typeface="Arial" panose="020B0604020202020204" pitchFamily="34" charset="0"/>
              </a:rPr>
              <a:t> will be assisted to find further contracted/ paid work or be assisted to grow. </a:t>
            </a:r>
            <a:r>
              <a:rPr lang="en-US" sz="1000" dirty="0">
                <a:latin typeface="Arial" panose="020B0604020202020204" pitchFamily="34" charset="0"/>
                <a:cs typeface="Arial" panose="020B0604020202020204" pitchFamily="34" charset="0"/>
              </a:rPr>
              <a:t>(3) Lastly, applicants must show how the initiative </a:t>
            </a:r>
            <a:r>
              <a:rPr lang="en-US" sz="1000" dirty="0">
                <a:solidFill>
                  <a:schemeClr val="tx1"/>
                </a:solidFill>
                <a:latin typeface="Arial" panose="020B0604020202020204" pitchFamily="34" charset="0"/>
                <a:cs typeface="Arial" panose="020B0604020202020204" pitchFamily="34" charset="0"/>
              </a:rPr>
              <a:t>will support young people to build agency, resilience and grit – which are critical success factors for young people on their employment/income journey; explain what young people will be able to do at the end of the </a:t>
            </a:r>
            <a:r>
              <a:rPr lang="en-US" sz="1000" dirty="0" err="1">
                <a:solidFill>
                  <a:schemeClr val="tx1"/>
                </a:solidFill>
                <a:latin typeface="Arial" panose="020B0604020202020204" pitchFamily="34" charset="0"/>
                <a:cs typeface="Arial" panose="020B0604020202020204" pitchFamily="34" charset="0"/>
              </a:rPr>
              <a:t>programme</a:t>
            </a:r>
            <a:r>
              <a:rPr lang="en-US" sz="1000" dirty="0">
                <a:solidFill>
                  <a:schemeClr val="tx1"/>
                </a:solidFill>
                <a:latin typeface="Arial" panose="020B0604020202020204" pitchFamily="34" charset="0"/>
                <a:cs typeface="Arial" panose="020B0604020202020204" pitchFamily="34" charset="0"/>
              </a:rPr>
              <a:t> that they may not have been able to do prior to involvement.</a:t>
            </a:r>
          </a:p>
          <a:p>
            <a:pPr marL="285750" indent="-285750" algn="just">
              <a:lnSpc>
                <a:spcPct val="150000"/>
              </a:lnSpc>
              <a:buFont typeface="Arial" panose="020B0604020202020204" pitchFamily="34" charset="0"/>
              <a:buChar char="•"/>
            </a:pPr>
            <a:r>
              <a:rPr lang="en-US" sz="1000" b="1" dirty="0">
                <a:solidFill>
                  <a:schemeClr val="tx1"/>
                </a:solidFill>
                <a:latin typeface="Arial" panose="020B0604020202020204" pitchFamily="34" charset="0"/>
                <a:cs typeface="Arial" panose="020B0604020202020204" pitchFamily="34" charset="0"/>
              </a:rPr>
              <a:t>Capacity to Implement: </a:t>
            </a:r>
            <a:r>
              <a:rPr lang="en-US" sz="1000" dirty="0">
                <a:solidFill>
                  <a:schemeClr val="tx1"/>
                </a:solidFill>
                <a:latin typeface="Arial" panose="020B0604020202020204" pitchFamily="34" charset="0"/>
                <a:cs typeface="Arial" panose="020B0604020202020204" pitchFamily="34" charset="0"/>
              </a:rPr>
              <a:t>Applicants must demonstrate relevant experience, and </a:t>
            </a:r>
            <a:r>
              <a:rPr lang="en-US" sz="1000" dirty="0" err="1">
                <a:solidFill>
                  <a:schemeClr val="tx1"/>
                </a:solidFill>
                <a:latin typeface="Arial" panose="020B0604020202020204" pitchFamily="34" charset="0"/>
                <a:cs typeface="Arial" panose="020B0604020202020204" pitchFamily="34" charset="0"/>
              </a:rPr>
              <a:t>organisational</a:t>
            </a:r>
            <a:r>
              <a:rPr lang="en-US" sz="1000" dirty="0">
                <a:solidFill>
                  <a:schemeClr val="tx1"/>
                </a:solidFill>
                <a:latin typeface="Arial" panose="020B0604020202020204" pitchFamily="34" charset="0"/>
                <a:cs typeface="Arial" panose="020B0604020202020204" pitchFamily="34" charset="0"/>
              </a:rPr>
              <a:t> capacity. (1) Applicants must show an appreciation of the project’s specific local context and determinants of success and how these will be put in place, (2) Consortium composition must be logical and value adding, &amp; roles and responsibilities clear., (3) Applicants must demonstrate capacity to pay and administer monthly stipends </a:t>
            </a:r>
            <a:r>
              <a:rPr lang="en-US" sz="1000" dirty="0" err="1">
                <a:solidFill>
                  <a:schemeClr val="tx1"/>
                </a:solidFill>
                <a:latin typeface="Arial" panose="020B0604020202020204" pitchFamily="34" charset="0"/>
                <a:cs typeface="Arial" panose="020B0604020202020204" pitchFamily="34" charset="0"/>
              </a:rPr>
              <a:t>e.t.c</a:t>
            </a:r>
            <a:r>
              <a:rPr lang="en-US" sz="1000" dirty="0">
                <a:solidFill>
                  <a:schemeClr val="tx1"/>
                </a:solidFill>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ZA" sz="1000" b="1" dirty="0">
                <a:latin typeface="Arial" panose="020B0604020202020204" pitchFamily="34" charset="0"/>
                <a:cs typeface="Arial" panose="020B0604020202020204" pitchFamily="34" charset="0"/>
              </a:rPr>
              <a:t>NPO Capacity Building</a:t>
            </a:r>
          </a:p>
          <a:p>
            <a:pPr marL="342900" lvl="0" indent="-342900" algn="just">
              <a:lnSpc>
                <a:spcPct val="115000"/>
              </a:lnSpc>
              <a:buFont typeface="+mj-lt"/>
              <a:buAutoNum type="alphaLcPeriod"/>
            </a:pPr>
            <a:r>
              <a:rPr lang="en-GB" sz="1000" dirty="0">
                <a:effectLst/>
                <a:latin typeface="Arial" panose="020B0604020202020204" pitchFamily="34" charset="0"/>
                <a:ea typeface="Times New Roman" panose="02020603050405020304" pitchFamily="18" charset="0"/>
                <a:cs typeface="Arial" panose="020B0604020202020204" pitchFamily="34" charset="0"/>
              </a:rPr>
              <a:t>Demonstrate your organisation’s experience in working with multiple stakeholders, local Communities and Community-Based Organisations in the past.</a:t>
            </a:r>
          </a:p>
          <a:p>
            <a:pPr marL="342900" indent="-342900" algn="just">
              <a:lnSpc>
                <a:spcPct val="115000"/>
              </a:lnSpc>
              <a:buFont typeface="+mj-lt"/>
              <a:buAutoNum type="alphaLcPeriod"/>
            </a:pPr>
            <a:r>
              <a:rPr lang="en-GB" sz="1000" dirty="0">
                <a:effectLst/>
                <a:latin typeface="Arial" panose="020B0604020202020204" pitchFamily="34" charset="0"/>
                <a:ea typeface="Times New Roman" panose="02020603050405020304" pitchFamily="18" charset="0"/>
                <a:cs typeface="Arial" panose="020B0604020202020204" pitchFamily="34" charset="0"/>
              </a:rPr>
              <a:t>Demonstrate your organisation’s experience in building the capacity of stakeholders, local Communities, and Community-Based Organisations in the past</a:t>
            </a:r>
            <a:endParaRPr lang="en-GB"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mj-lt"/>
              <a:buAutoNum type="alphaLcPeriod"/>
            </a:pPr>
            <a:r>
              <a:rPr lang="en-GB" sz="1000" dirty="0">
                <a:effectLst/>
                <a:latin typeface="Arial" panose="020B0604020202020204" pitchFamily="34" charset="0"/>
                <a:ea typeface="Times New Roman" panose="02020603050405020304" pitchFamily="18" charset="0"/>
                <a:cs typeface="Arial" panose="020B0604020202020204" pitchFamily="34" charset="0"/>
              </a:rPr>
              <a:t>Demonstrate how your organisation will support [financially, technically, and through skills transfer] local Communities and Community-Based Organisations for participating in the proposed initiative</a:t>
            </a:r>
            <a:r>
              <a:rPr lang="en-GB" sz="1000" dirty="0">
                <a:effectLst/>
                <a:latin typeface="+mj-lt"/>
                <a:ea typeface="Times New Roman" panose="02020603050405020304" pitchFamily="18" charset="0"/>
              </a:rPr>
              <a:t>.   </a:t>
            </a:r>
            <a:endParaRPr lang="en-ZA" sz="1000" dirty="0">
              <a:effectLst/>
              <a:latin typeface="+mj-lt"/>
              <a:ea typeface="Times New Roman" panose="02020603050405020304" pitchFamily="18" charset="0"/>
            </a:endParaRPr>
          </a:p>
          <a:p>
            <a:pPr marL="0" indent="0" algn="just">
              <a:lnSpc>
                <a:spcPct val="150000"/>
              </a:lnSpc>
              <a:buNone/>
            </a:pPr>
            <a:endParaRPr lang="en-US" sz="1000" dirty="0">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en-US" sz="1000" b="1" dirty="0">
              <a:solidFill>
                <a:schemeClr val="tx1"/>
              </a:solidFill>
              <a:latin typeface="Arial" panose="020B0604020202020204" pitchFamily="34" charset="0"/>
              <a:cs typeface="Arial" panose="020B0604020202020204" pitchFamily="34" charset="0"/>
            </a:endParaRPr>
          </a:p>
          <a:p>
            <a:pPr algn="just">
              <a:lnSpc>
                <a:spcPct val="150000"/>
              </a:lnSpc>
            </a:pPr>
            <a:endParaRPr lang="en-US" sz="1000" dirty="0">
              <a:solidFill>
                <a:schemeClr val="tx1"/>
              </a:solidFill>
              <a:latin typeface="Arial" panose="020B0604020202020204" pitchFamily="34" charset="0"/>
              <a:cs typeface="Arial" panose="020B0604020202020204" pitchFamily="34" charset="0"/>
            </a:endParaRPr>
          </a:p>
          <a:p>
            <a:pPr marL="0" indent="0">
              <a:buNone/>
            </a:pPr>
            <a:endParaRPr lang="en-ZA" sz="1000" b="1" dirty="0">
              <a:latin typeface="Arial" panose="020B0604020202020204" pitchFamily="34" charset="0"/>
              <a:cs typeface="Arial" panose="020B0604020202020204" pitchFamily="34" charset="0"/>
            </a:endParaRPr>
          </a:p>
          <a:p>
            <a:pPr marL="0" indent="0">
              <a:buNone/>
            </a:pPr>
            <a:endParaRPr lang="en-ZA" sz="1000" b="1" dirty="0">
              <a:latin typeface="Arial" panose="020B0604020202020204" pitchFamily="34" charset="0"/>
              <a:cs typeface="Arial" panose="020B0604020202020204" pitchFamily="34" charset="0"/>
            </a:endParaRPr>
          </a:p>
          <a:p>
            <a:pPr marL="0" indent="0">
              <a:buNone/>
            </a:pPr>
            <a:endParaRPr lang="en-ZA" sz="1000" b="1" dirty="0">
              <a:latin typeface="Arial" panose="020B0604020202020204" pitchFamily="34" charset="0"/>
              <a:cs typeface="Arial" panose="020B0604020202020204" pitchFamily="34" charset="0"/>
            </a:endParaRPr>
          </a:p>
          <a:p>
            <a:pPr marL="0" indent="0">
              <a:buNone/>
            </a:pPr>
            <a:endParaRPr lang="en-ZA" sz="1000" b="1" dirty="0">
              <a:latin typeface="Arial" panose="020B0604020202020204" pitchFamily="34" charset="0"/>
              <a:cs typeface="Arial" panose="020B0604020202020204" pitchFamily="34" charset="0"/>
            </a:endParaRPr>
          </a:p>
          <a:p>
            <a:pPr marL="0" indent="0">
              <a:buNone/>
            </a:pPr>
            <a:endParaRPr lang="en-ZA" sz="1000" b="1" dirty="0">
              <a:latin typeface="Arial" panose="020B0604020202020204" pitchFamily="34" charset="0"/>
              <a:cs typeface="Arial" panose="020B0604020202020204" pitchFamily="34" charset="0"/>
            </a:endParaRPr>
          </a:p>
          <a:p>
            <a:pPr marL="0" indent="0">
              <a:buNone/>
            </a:pPr>
            <a:endParaRPr lang="en-ZA" sz="1000" b="1" dirty="0">
              <a:latin typeface="Arial" panose="020B0604020202020204" pitchFamily="34" charset="0"/>
              <a:cs typeface="Arial" panose="020B0604020202020204" pitchFamily="34" charset="0"/>
            </a:endParaRPr>
          </a:p>
          <a:p>
            <a:endParaRPr lang="en-ZA" sz="1000" dirty="0"/>
          </a:p>
          <a:p>
            <a:pPr marL="0" indent="0">
              <a:buNone/>
            </a:pPr>
            <a:endParaRPr lang="en-ZA" sz="1000"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Tree>
    <p:extLst>
      <p:ext uri="{BB962C8B-B14F-4D97-AF65-F5344CB8AC3E}">
        <p14:creationId xmlns:p14="http://schemas.microsoft.com/office/powerpoint/2010/main" val="207317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3169920" y="1199324"/>
            <a:ext cx="8534400" cy="48981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15000"/>
              </a:lnSpc>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rPr>
              <a:t>Two (2) months inception phase</a:t>
            </a:r>
            <a:r>
              <a:rPr lang="en-GB" sz="1400" dirty="0">
                <a:effectLst/>
                <a:latin typeface="Arial" panose="020B0604020202020204" pitchFamily="34" charset="0"/>
                <a:ea typeface="Times New Roman" panose="02020603050405020304" pitchFamily="18" charset="0"/>
              </a:rPr>
              <a:t>: recruitment of young people into the programme, successful on-boarding of participants on SA Youth.mobi, setting up of service sites/ partnerships and development of Individual Service Plans for each young person outlining the planned service work for the 6 months.</a:t>
            </a:r>
          </a:p>
          <a:p>
            <a:pPr lvl="0" algn="just">
              <a:lnSpc>
                <a:spcPct val="115000"/>
              </a:lnSpc>
            </a:pPr>
            <a:endParaRPr lang="en-GB" sz="1400" b="1" dirty="0">
              <a:effectLst/>
              <a:latin typeface="Arial" panose="020B0604020202020204" pitchFamily="34" charset="0"/>
              <a:ea typeface="Times New Roman" panose="02020603050405020304" pitchFamily="18" charset="0"/>
            </a:endParaRPr>
          </a:p>
          <a:p>
            <a:pPr marL="0" lvl="0" indent="0" algn="just">
              <a:lnSpc>
                <a:spcPct val="115000"/>
              </a:lnSpc>
              <a:buNone/>
            </a:pPr>
            <a:endParaRPr lang="en-GB" sz="1400" b="1" dirty="0">
              <a:effectLst/>
              <a:latin typeface="Arial" panose="020B060402020202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rPr>
              <a:t>Seven (7) months service implementation phase</a:t>
            </a:r>
            <a:r>
              <a:rPr lang="en-GB" sz="1400" dirty="0">
                <a:effectLst/>
                <a:latin typeface="Arial" panose="020B0604020202020204" pitchFamily="34" charset="0"/>
                <a:ea typeface="Times New Roman" panose="02020603050405020304" pitchFamily="18" charset="0"/>
              </a:rPr>
              <a:t>: monitoring and tracking of the cohort through their 6 months service work period, regularly report to the NPMN and NYDA. Implementers are expected to consistently engage partners to ensure NYS participants transition to other opportunities upon their graduation.  </a:t>
            </a:r>
          </a:p>
          <a:p>
            <a:pPr marL="342900" lvl="0" indent="-342900" algn="just">
              <a:lnSpc>
                <a:spcPct val="115000"/>
              </a:lnSpc>
              <a:buFont typeface="Symbol" panose="05050102010706020507" pitchFamily="18" charset="2"/>
              <a:buChar char=""/>
            </a:pPr>
            <a:endParaRPr lang="en-GB" sz="1400" dirty="0">
              <a:latin typeface="Arial" panose="020B0604020202020204" pitchFamily="34" charset="0"/>
              <a:ea typeface="Times New Roman" panose="02020603050405020304" pitchFamily="18" charset="0"/>
            </a:endParaRPr>
          </a:p>
          <a:p>
            <a:pPr marL="0" lvl="0" indent="0" algn="just">
              <a:lnSpc>
                <a:spcPct val="115000"/>
              </a:lnSpc>
              <a:buNone/>
            </a:pPr>
            <a:endParaRPr lang="en-GB" sz="1400" b="1" dirty="0">
              <a:latin typeface="Arial" panose="020B060402020202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rPr>
              <a:t>Three (3) months close-out phase</a:t>
            </a:r>
            <a:r>
              <a:rPr lang="en-GB" sz="1400" dirty="0">
                <a:effectLst/>
                <a:latin typeface="Arial" panose="020B0604020202020204" pitchFamily="34" charset="0"/>
                <a:ea typeface="Times New Roman" panose="02020603050405020304" pitchFamily="18" charset="0"/>
              </a:rPr>
              <a:t> i.e., project evaluation and close-out audit. </a:t>
            </a:r>
          </a:p>
          <a:p>
            <a:pPr lvl="0" algn="just">
              <a:lnSpc>
                <a:spcPct val="115000"/>
              </a:lnSpc>
            </a:pPr>
            <a:endParaRPr lang="en-GB" sz="1400" dirty="0">
              <a:effectLst/>
              <a:latin typeface="Arial" panose="020B060402020202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rPr>
              <a:t>Post-implementation reporting</a:t>
            </a:r>
            <a:r>
              <a:rPr lang="en-GB" sz="1400" dirty="0">
                <a:effectLst/>
                <a:latin typeface="Arial" panose="020B0604020202020204" pitchFamily="34" charset="0"/>
                <a:ea typeface="Times New Roman" panose="02020603050405020304" pitchFamily="18" charset="0"/>
              </a:rPr>
              <a:t>: Implementors will be required to report on specific outcomes achieved after the term of the contract but attributable to the project. </a:t>
            </a:r>
            <a:endParaRPr lang="en-ZA" sz="1400" dirty="0">
              <a:effectLst/>
              <a:latin typeface="Times New Roman" panose="02020603050405020304"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en-US" sz="1800" b="1" dirty="0">
              <a:solidFill>
                <a:schemeClr val="tx1"/>
              </a:solidFill>
              <a:latin typeface="Arial" panose="020B0604020202020204" pitchFamily="34" charset="0"/>
              <a:cs typeface="Arial" panose="020B0604020202020204" pitchFamily="34" charset="0"/>
            </a:endParaRPr>
          </a:p>
          <a:p>
            <a:pPr algn="just">
              <a:lnSpc>
                <a:spcPct val="150000"/>
              </a:lnSpc>
            </a:pPr>
            <a:endParaRPr lang="en-US" sz="1800" dirty="0">
              <a:solidFill>
                <a:schemeClr val="tx1"/>
              </a:solidFill>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endParaRPr lang="en-ZA" sz="1200" dirty="0"/>
          </a:p>
          <a:p>
            <a:pPr marL="0" indent="0">
              <a:buNone/>
            </a:pPr>
            <a:endParaRPr lang="en-ZA"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2" name="Content Placeholder 5">
            <a:extLst>
              <a:ext uri="{FF2B5EF4-FFF2-40B4-BE49-F238E27FC236}">
                <a16:creationId xmlns:a16="http://schemas.microsoft.com/office/drawing/2014/main" id="{26F1A444-4A75-A831-EC76-E0994669289A}"/>
              </a:ext>
            </a:extLst>
          </p:cNvPr>
          <p:cNvSpPr txBox="1">
            <a:spLocks/>
          </p:cNvSpPr>
          <p:nvPr/>
        </p:nvSpPr>
        <p:spPr>
          <a:xfrm>
            <a:off x="579120" y="525011"/>
            <a:ext cx="6451600" cy="5847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US" dirty="0">
                <a:latin typeface="Arial" panose="020B0604020202020204" pitchFamily="34" charset="0"/>
                <a:ea typeface="+mn-ea"/>
                <a:cs typeface="Arial" panose="020B0604020202020204" pitchFamily="34" charset="0"/>
              </a:rPr>
              <a:t>1.9 Implementation Timeline</a:t>
            </a:r>
            <a:r>
              <a:rPr lang="en-GB" dirty="0">
                <a:effectLst/>
                <a:latin typeface="Arial" panose="020B0604020202020204" pitchFamily="34" charset="0"/>
                <a:ea typeface="Times New Roman" panose="02020603050405020304" pitchFamily="18" charset="0"/>
              </a:rPr>
              <a:t> </a:t>
            </a:r>
            <a:endParaRPr lang="en-ZA" dirty="0">
              <a:effectLst/>
              <a:latin typeface="Times New Roman" panose="02020603050405020304"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en-US" b="1" dirty="0">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endParaRPr lang="en-ZA" dirty="0"/>
          </a:p>
          <a:p>
            <a:pPr marL="0" indent="0">
              <a:buNone/>
            </a:pPr>
            <a:endParaRPr lang="en-ZA"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8ACDB43-377F-FA1A-8C4D-E2BC6E1C2CE8}"/>
              </a:ext>
            </a:extLst>
          </p:cNvPr>
          <p:cNvPicPr>
            <a:picLocks noChangeAspect="1"/>
          </p:cNvPicPr>
          <p:nvPr/>
        </p:nvPicPr>
        <p:blipFill>
          <a:blip r:embed="rId4"/>
          <a:stretch>
            <a:fillRect/>
          </a:stretch>
        </p:blipFill>
        <p:spPr>
          <a:xfrm>
            <a:off x="691818" y="1103654"/>
            <a:ext cx="1786283" cy="1438781"/>
          </a:xfrm>
          <a:prstGeom prst="rect">
            <a:avLst/>
          </a:prstGeom>
        </p:spPr>
      </p:pic>
      <p:pic>
        <p:nvPicPr>
          <p:cNvPr id="4" name="Picture 3">
            <a:extLst>
              <a:ext uri="{FF2B5EF4-FFF2-40B4-BE49-F238E27FC236}">
                <a16:creationId xmlns:a16="http://schemas.microsoft.com/office/drawing/2014/main" id="{915A9057-0AD8-5522-31F6-79BF87CE07E6}"/>
              </a:ext>
            </a:extLst>
          </p:cNvPr>
          <p:cNvPicPr>
            <a:picLocks noChangeAspect="1"/>
          </p:cNvPicPr>
          <p:nvPr/>
        </p:nvPicPr>
        <p:blipFill>
          <a:blip r:embed="rId5"/>
          <a:stretch>
            <a:fillRect/>
          </a:stretch>
        </p:blipFill>
        <p:spPr>
          <a:xfrm>
            <a:off x="848282" y="2721590"/>
            <a:ext cx="1629819" cy="1567136"/>
          </a:xfrm>
          <a:prstGeom prst="rect">
            <a:avLst/>
          </a:prstGeom>
        </p:spPr>
      </p:pic>
      <p:pic>
        <p:nvPicPr>
          <p:cNvPr id="5" name="Picture 4">
            <a:extLst>
              <a:ext uri="{FF2B5EF4-FFF2-40B4-BE49-F238E27FC236}">
                <a16:creationId xmlns:a16="http://schemas.microsoft.com/office/drawing/2014/main" id="{F228801D-4214-400B-6950-08E27E6D5620}"/>
              </a:ext>
            </a:extLst>
          </p:cNvPr>
          <p:cNvPicPr>
            <a:picLocks noChangeAspect="1"/>
          </p:cNvPicPr>
          <p:nvPr/>
        </p:nvPicPr>
        <p:blipFill>
          <a:blip r:embed="rId6"/>
          <a:stretch>
            <a:fillRect/>
          </a:stretch>
        </p:blipFill>
        <p:spPr>
          <a:xfrm>
            <a:off x="763953" y="4589731"/>
            <a:ext cx="1798476" cy="1798476"/>
          </a:xfrm>
          <a:prstGeom prst="rect">
            <a:avLst/>
          </a:prstGeom>
        </p:spPr>
      </p:pic>
    </p:spTree>
    <p:extLst>
      <p:ext uri="{BB962C8B-B14F-4D97-AF65-F5344CB8AC3E}">
        <p14:creationId xmlns:p14="http://schemas.microsoft.com/office/powerpoint/2010/main" val="46473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33444" y="760931"/>
            <a:ext cx="11470876" cy="48981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US" dirty="0">
                <a:latin typeface="Arial" panose="020B0604020202020204" pitchFamily="34" charset="0"/>
                <a:ea typeface="+mn-ea"/>
                <a:cs typeface="Arial" panose="020B0604020202020204" pitchFamily="34" charset="0"/>
              </a:rPr>
              <a:t>1.10 Performance Indicators</a:t>
            </a:r>
          </a:p>
          <a:p>
            <a:pPr marL="285750" indent="-285750" algn="just">
              <a:lnSpc>
                <a:spcPct val="150000"/>
              </a:lnSpc>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en-US" b="1" dirty="0">
              <a:solidFill>
                <a:schemeClr val="tx1"/>
              </a:solidFill>
              <a:latin typeface="Arial" panose="020B0604020202020204" pitchFamily="34" charset="0"/>
              <a:cs typeface="Arial" panose="020B0604020202020204" pitchFamily="34" charset="0"/>
            </a:endParaRPr>
          </a:p>
          <a:p>
            <a:pPr algn="just">
              <a:lnSpc>
                <a:spcPct val="150000"/>
              </a:lnSpc>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a:p>
            <a:endParaRPr lang="en-ZA" dirty="0"/>
          </a:p>
          <a:p>
            <a:pPr marL="0" indent="0">
              <a:buNone/>
            </a:pPr>
            <a:endParaRPr lang="en-ZA"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pic>
        <p:nvPicPr>
          <p:cNvPr id="3" name="Picture 2">
            <a:extLst>
              <a:ext uri="{FF2B5EF4-FFF2-40B4-BE49-F238E27FC236}">
                <a16:creationId xmlns:a16="http://schemas.microsoft.com/office/drawing/2014/main" id="{8033C7F0-33D3-19DD-F7FA-9D5AC9E5E734}"/>
              </a:ext>
            </a:extLst>
          </p:cNvPr>
          <p:cNvPicPr>
            <a:picLocks noChangeAspect="1"/>
          </p:cNvPicPr>
          <p:nvPr/>
        </p:nvPicPr>
        <p:blipFill>
          <a:blip r:embed="rId4"/>
          <a:stretch>
            <a:fillRect/>
          </a:stretch>
        </p:blipFill>
        <p:spPr>
          <a:xfrm>
            <a:off x="650240" y="1513839"/>
            <a:ext cx="10220959" cy="4758183"/>
          </a:xfrm>
          <a:prstGeom prst="rect">
            <a:avLst/>
          </a:prstGeom>
        </p:spPr>
      </p:pic>
    </p:spTree>
    <p:extLst>
      <p:ext uri="{BB962C8B-B14F-4D97-AF65-F5344CB8AC3E}">
        <p14:creationId xmlns:p14="http://schemas.microsoft.com/office/powerpoint/2010/main" val="59596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33444" y="760931"/>
            <a:ext cx="11470876" cy="533658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US" sz="3300" dirty="0">
                <a:latin typeface="Arial" panose="020B0604020202020204" pitchFamily="34" charset="0"/>
                <a:ea typeface="+mn-ea"/>
                <a:cs typeface="Arial" panose="020B0604020202020204" pitchFamily="34" charset="0"/>
              </a:rPr>
              <a:t>1.11 Payments</a:t>
            </a:r>
          </a:p>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endParaRPr lang="en-US" sz="1400" dirty="0">
              <a:solidFill>
                <a:schemeClr val="tx1"/>
              </a:solidFill>
              <a:latin typeface="Arial" panose="020B0604020202020204" pitchFamily="34" charset="0"/>
              <a:cs typeface="Arial" panose="020B0604020202020204" pitchFamily="34" charset="0"/>
            </a:endParaRPr>
          </a:p>
          <a:p>
            <a:pPr marL="0" indent="0">
              <a:buNone/>
            </a:pPr>
            <a:r>
              <a:rPr lang="en-ZA" sz="1400" b="1" dirty="0">
                <a:latin typeface="Arial" panose="020B0604020202020204" pitchFamily="34" charset="0"/>
                <a:cs typeface="Arial" panose="020B0604020202020204" pitchFamily="34" charset="0"/>
              </a:rPr>
              <a:t>Key principles</a:t>
            </a:r>
          </a:p>
          <a:p>
            <a:pPr marL="285750" indent="-2857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Applicants must have ring-fenced project bank accounts.</a:t>
            </a:r>
          </a:p>
          <a:p>
            <a:pPr marL="285750" indent="-2857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Beneficiaries (young people) must be registered and validated via SA </a:t>
            </a:r>
            <a:r>
              <a:rPr lang="en-US" sz="1400" dirty="0" err="1">
                <a:latin typeface="Arial" panose="020B0604020202020204" pitchFamily="34" charset="0"/>
                <a:cs typeface="Arial" panose="020B0604020202020204" pitchFamily="34" charset="0"/>
              </a:rPr>
              <a:t>Youth.Mobi</a:t>
            </a:r>
            <a:endParaRPr lang="en-US" sz="14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Beneficiaries must have </a:t>
            </a:r>
            <a:r>
              <a:rPr lang="en-US" sz="1400" b="1" dirty="0">
                <a:latin typeface="Arial" panose="020B0604020202020204" pitchFamily="34" charset="0"/>
                <a:cs typeface="Arial" panose="020B0604020202020204" pitchFamily="34" charset="0"/>
              </a:rPr>
              <a:t>validated bank accounts. </a:t>
            </a:r>
          </a:p>
          <a:p>
            <a:pPr marL="285750" indent="-2857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Payments are performance based except initial advance payments. </a:t>
            </a:r>
          </a:p>
          <a:p>
            <a:pPr marL="0" indent="0" algn="just">
              <a:lnSpc>
                <a:spcPct val="150000"/>
              </a:lnSpc>
              <a:buNone/>
            </a:pPr>
            <a:endParaRPr lang="en-US" sz="1400" dirty="0">
              <a:latin typeface="Arial" panose="020B0604020202020204" pitchFamily="34" charset="0"/>
              <a:cs typeface="Arial" panose="020B0604020202020204" pitchFamily="34" charset="0"/>
            </a:endParaRPr>
          </a:p>
          <a:p>
            <a:pPr marL="0" indent="0">
              <a:buNone/>
            </a:pPr>
            <a:r>
              <a:rPr lang="en-ZA" sz="1400" b="1" dirty="0">
                <a:latin typeface="Arial" panose="020B0604020202020204" pitchFamily="34" charset="0"/>
                <a:cs typeface="Arial" panose="020B0604020202020204" pitchFamily="34" charset="0"/>
              </a:rPr>
              <a:t>Payment Process</a:t>
            </a:r>
          </a:p>
          <a:p>
            <a:pPr marL="285750" indent="-2857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NYDA  will pa</a:t>
            </a:r>
            <a:r>
              <a:rPr lang="en-US" sz="1400" dirty="0">
                <a:solidFill>
                  <a:schemeClr val="tx1"/>
                </a:solidFill>
                <a:latin typeface="Arial" panose="020B0604020202020204" pitchFamily="34" charset="0"/>
                <a:cs typeface="Arial" panose="020B0604020202020204" pitchFamily="34" charset="0"/>
              </a:rPr>
              <a:t>y Intermediaries initial advance for site admin/ operational costs &amp; stipends after contracting.</a:t>
            </a:r>
          </a:p>
          <a:p>
            <a:pPr marL="285750" indent="-2857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NYDA will</a:t>
            </a:r>
            <a:r>
              <a:rPr lang="en-US" sz="1400" dirty="0">
                <a:solidFill>
                  <a:schemeClr val="tx1"/>
                </a:solidFill>
                <a:latin typeface="Arial" panose="020B0604020202020204" pitchFamily="34" charset="0"/>
                <a:cs typeface="Arial" panose="020B0604020202020204" pitchFamily="34" charset="0"/>
              </a:rPr>
              <a:t> pay site admin/ ops. costs to Intermediary quarterly, in advance based on achievements &amp; validation of expenditure evidence [performance targets, Tier 1 evidence].</a:t>
            </a:r>
          </a:p>
          <a:p>
            <a:pPr marL="285750" indent="-285750" algn="just">
              <a:lnSpc>
                <a:spcPct val="150000"/>
              </a:lnSpc>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NYDA </a:t>
            </a:r>
            <a:r>
              <a:rPr lang="en-US" sz="1400" dirty="0">
                <a:solidFill>
                  <a:schemeClr val="tx1"/>
                </a:solidFill>
                <a:latin typeface="Arial" panose="020B0604020202020204" pitchFamily="34" charset="0"/>
                <a:cs typeface="Arial" panose="020B0604020202020204" pitchFamily="34" charset="0"/>
              </a:rPr>
              <a:t>will pay stipend costs via Intermediary monthly, in advance based on submission of validated proof of work done [timesheets, attendance records. </a:t>
            </a:r>
            <a:r>
              <a:rPr lang="en-US" sz="1400" dirty="0" err="1">
                <a:solidFill>
                  <a:schemeClr val="tx1"/>
                </a:solidFill>
                <a:latin typeface="Arial" panose="020B0604020202020204" pitchFamily="34" charset="0"/>
                <a:cs typeface="Arial" panose="020B0604020202020204" pitchFamily="34" charset="0"/>
              </a:rPr>
              <a:t>etc</a:t>
            </a:r>
            <a:r>
              <a:rPr lang="en-US" sz="1400" dirty="0">
                <a:solidFill>
                  <a:schemeClr val="tx1"/>
                </a:solidFill>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Intermediary will pay beneficiaries on receipt of funds from the NYDA. </a:t>
            </a:r>
          </a:p>
          <a:p>
            <a:pPr marL="285750" indent="-2857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Stipends are to be paid on set payment dates.</a:t>
            </a:r>
          </a:p>
          <a:p>
            <a:pPr marL="0" indent="0">
              <a:buNone/>
            </a:pPr>
            <a:endParaRPr lang="en-ZA" sz="1400" b="1" dirty="0">
              <a:latin typeface="Arial" panose="020B0604020202020204" pitchFamily="34" charset="0"/>
              <a:cs typeface="Arial" panose="020B0604020202020204" pitchFamily="34" charset="0"/>
            </a:endParaRPr>
          </a:p>
          <a:p>
            <a:pPr marL="0" indent="0">
              <a:buNone/>
            </a:pPr>
            <a:endParaRPr lang="en-ZA" sz="1400" b="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en-US" sz="1800" b="1" dirty="0">
              <a:solidFill>
                <a:schemeClr val="tx1"/>
              </a:solidFill>
              <a:latin typeface="Arial" panose="020B0604020202020204" pitchFamily="34" charset="0"/>
              <a:cs typeface="Arial" panose="020B0604020202020204" pitchFamily="34" charset="0"/>
            </a:endParaRPr>
          </a:p>
          <a:p>
            <a:pPr algn="just">
              <a:lnSpc>
                <a:spcPct val="150000"/>
              </a:lnSpc>
            </a:pPr>
            <a:endParaRPr lang="en-US" sz="1800" dirty="0">
              <a:solidFill>
                <a:schemeClr val="tx1"/>
              </a:solidFill>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endParaRPr lang="en-ZA" sz="1200" dirty="0"/>
          </a:p>
          <a:p>
            <a:pPr marL="0" indent="0">
              <a:buNone/>
            </a:pPr>
            <a:endParaRPr lang="en-ZA"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Tree>
    <p:extLst>
      <p:ext uri="{BB962C8B-B14F-4D97-AF65-F5344CB8AC3E}">
        <p14:creationId xmlns:p14="http://schemas.microsoft.com/office/powerpoint/2010/main" val="115491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2" name="Title 1">
            <a:extLst>
              <a:ext uri="{FF2B5EF4-FFF2-40B4-BE49-F238E27FC236}">
                <a16:creationId xmlns:a16="http://schemas.microsoft.com/office/drawing/2014/main" id="{B0C907BD-84BE-2173-E526-3885E9B6E4F8}"/>
              </a:ext>
            </a:extLst>
          </p:cNvPr>
          <p:cNvSpPr txBox="1">
            <a:spLocks/>
          </p:cNvSpPr>
          <p:nvPr/>
        </p:nvSpPr>
        <p:spPr>
          <a:xfrm>
            <a:off x="554674" y="497840"/>
            <a:ext cx="8833166" cy="820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800" dirty="0">
                <a:latin typeface="Arial" panose="020B0604020202020204" pitchFamily="34" charset="0"/>
                <a:cs typeface="Arial" panose="020B0604020202020204" pitchFamily="34" charset="0"/>
              </a:rPr>
              <a:t>2. Objectives, Conditions And Requirements of the Tender Procedure</a:t>
            </a:r>
          </a:p>
        </p:txBody>
      </p:sp>
      <p:sp>
        <p:nvSpPr>
          <p:cNvPr id="3" name="Content Placeholder 5">
            <a:extLst>
              <a:ext uri="{FF2B5EF4-FFF2-40B4-BE49-F238E27FC236}">
                <a16:creationId xmlns:a16="http://schemas.microsoft.com/office/drawing/2014/main" id="{E8D42A79-3A8B-167E-B4BF-9E1EBBE8DA44}"/>
              </a:ext>
            </a:extLst>
          </p:cNvPr>
          <p:cNvSpPr txBox="1">
            <a:spLocks/>
          </p:cNvSpPr>
          <p:nvPr/>
        </p:nvSpPr>
        <p:spPr>
          <a:xfrm>
            <a:off x="554674" y="1567581"/>
            <a:ext cx="9645966" cy="45299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defTabSz="457200">
              <a:lnSpc>
                <a:spcPct val="100000"/>
              </a:lnSpc>
              <a:spcBef>
                <a:spcPts val="0"/>
              </a:spcBef>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All participating bidders must indicate their company name and company representative in Teams chat with contact details (email &amp; number) </a:t>
            </a:r>
          </a:p>
          <a:p>
            <a:pPr marL="0" indent="0" algn="just" defTabSz="457200">
              <a:lnSpc>
                <a:spcPct val="100000"/>
              </a:lnSpc>
              <a:spcBef>
                <a:spcPts val="0"/>
              </a:spcBef>
              <a:buNone/>
              <a:defRPr/>
            </a:pPr>
            <a:endParaRPr lang="en-US" sz="1600" dirty="0">
              <a:solidFill>
                <a:prstClr val="black"/>
              </a:solidFill>
              <a:latin typeface="Arial" panose="020B0604020202020204" pitchFamily="34" charset="0"/>
              <a:cs typeface="Arial" panose="020B0604020202020204" pitchFamily="34" charset="0"/>
            </a:endParaRPr>
          </a:p>
          <a:p>
            <a:pPr marL="285750" indent="-285750" algn="just" defTabSz="457200">
              <a:lnSpc>
                <a:spcPct val="100000"/>
              </a:lnSpc>
              <a:spcBef>
                <a:spcPts val="0"/>
              </a:spcBef>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a:p>
            <a:pPr marL="285750" indent="-285750" algn="just" defTabSz="457200">
              <a:lnSpc>
                <a:spcPct val="100000"/>
              </a:lnSpc>
              <a:spcBef>
                <a:spcPts val="0"/>
              </a:spcBef>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Bidders are reminded: Telephonic request for clarification will not be accepted. Any clarification required by a bidder regarding the meaning and interpretation of the Terms of Reference or any aspect concerning the bid must be requested in writing via email from SCM (tenders@nyda.gov.za).</a:t>
            </a:r>
          </a:p>
          <a:p>
            <a:pPr marL="285750" indent="-285750" algn="just" defTabSz="457200">
              <a:lnSpc>
                <a:spcPct val="100000"/>
              </a:lnSpc>
              <a:spcBef>
                <a:spcPts val="0"/>
              </a:spcBef>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Written questions of clarification must be sent on or before the 7</a:t>
            </a:r>
            <a:r>
              <a:rPr lang="en-US" sz="1600" baseline="30000" dirty="0">
                <a:solidFill>
                  <a:prstClr val="black"/>
                </a:solidFill>
                <a:latin typeface="Arial" panose="020B0604020202020204" pitchFamily="34" charset="0"/>
                <a:cs typeface="Arial" panose="020B0604020202020204" pitchFamily="34" charset="0"/>
              </a:rPr>
              <a:t>th</a:t>
            </a:r>
            <a:r>
              <a:rPr lang="en-US" sz="1600" dirty="0">
                <a:solidFill>
                  <a:prstClr val="black"/>
                </a:solidFill>
                <a:latin typeface="Arial" panose="020B0604020202020204" pitchFamily="34" charset="0"/>
                <a:cs typeface="Arial" panose="020B0604020202020204" pitchFamily="34" charset="0"/>
              </a:rPr>
              <a:t> of August 2023 at 16h00</a:t>
            </a:r>
          </a:p>
          <a:p>
            <a:pPr marL="0" indent="0" algn="just" defTabSz="457200">
              <a:lnSpc>
                <a:spcPct val="100000"/>
              </a:lnSpc>
              <a:spcBef>
                <a:spcPts val="0"/>
              </a:spcBef>
              <a:buNone/>
              <a:defRPr/>
            </a:pPr>
            <a:endParaRPr lang="en-US" sz="1600" dirty="0">
              <a:solidFill>
                <a:prstClr val="black"/>
              </a:solidFill>
              <a:latin typeface="Arial" panose="020B0604020202020204" pitchFamily="34" charset="0"/>
              <a:cs typeface="Arial" panose="020B0604020202020204" pitchFamily="34" charset="0"/>
            </a:endParaRPr>
          </a:p>
          <a:p>
            <a:pPr marL="285750" indent="-285750" algn="just" defTabSz="457200">
              <a:lnSpc>
                <a:spcPct val="100000"/>
              </a:lnSpc>
              <a:spcBef>
                <a:spcPts val="0"/>
              </a:spcBef>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a:p>
            <a:pPr marL="285750" indent="-285750" algn="just" defTabSz="457200">
              <a:lnSpc>
                <a:spcPct val="100000"/>
              </a:lnSpc>
              <a:spcBef>
                <a:spcPts val="0"/>
              </a:spcBef>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A reply to all questions and answers is intended to be sent by email to all prospective bidders as follows:</a:t>
            </a:r>
          </a:p>
          <a:p>
            <a:pPr marL="0" indent="0" algn="just" defTabSz="457200">
              <a:lnSpc>
                <a:spcPct val="100000"/>
              </a:lnSpc>
              <a:spcBef>
                <a:spcPts val="0"/>
              </a:spcBef>
              <a:buNone/>
              <a:defRPr/>
            </a:pPr>
            <a:endParaRPr lang="en-US" sz="1600" dirty="0">
              <a:solidFill>
                <a:prstClr val="black"/>
              </a:solidFill>
              <a:latin typeface="Arial" panose="020B0604020202020204" pitchFamily="34" charset="0"/>
              <a:cs typeface="Arial" panose="020B0604020202020204" pitchFamily="34" charset="0"/>
            </a:endParaRPr>
          </a:p>
          <a:p>
            <a:pPr marL="0" indent="0" algn="just" defTabSz="457200">
              <a:lnSpc>
                <a:spcPct val="100000"/>
              </a:lnSpc>
              <a:spcBef>
                <a:spcPts val="0"/>
              </a:spcBef>
              <a:buNone/>
              <a:defRPr/>
            </a:pPr>
            <a:r>
              <a:rPr lang="en-US" sz="1600" dirty="0">
                <a:solidFill>
                  <a:prstClr val="black"/>
                </a:solidFill>
                <a:latin typeface="Arial" panose="020B0604020202020204" pitchFamily="34" charset="0"/>
                <a:cs typeface="Arial" panose="020B0604020202020204" pitchFamily="34" charset="0"/>
              </a:rPr>
              <a:t>          Tuesday: 11th of August 2023</a:t>
            </a:r>
          </a:p>
          <a:p>
            <a:pPr marL="0" indent="0" algn="just" defTabSz="457200">
              <a:lnSpc>
                <a:spcPct val="100000"/>
              </a:lnSpc>
              <a:spcBef>
                <a:spcPts val="0"/>
              </a:spcBef>
              <a:buNone/>
              <a:defRPr/>
            </a:pPr>
            <a:endParaRPr lang="en-US" sz="1600" dirty="0">
              <a:solidFill>
                <a:prstClr val="black"/>
              </a:solidFill>
              <a:latin typeface="Arial" panose="020B0604020202020204" pitchFamily="34" charset="0"/>
              <a:cs typeface="Arial" panose="020B0604020202020204" pitchFamily="34" charset="0"/>
            </a:endParaRPr>
          </a:p>
          <a:p>
            <a:pPr marL="285750" indent="-285750" algn="just" defTabSz="457200">
              <a:lnSpc>
                <a:spcPct val="100000"/>
              </a:lnSpc>
              <a:spcBef>
                <a:spcPts val="0"/>
              </a:spcBef>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The bid number (RFP2023/20/NYDA) should always be quoted in all correspondence</a:t>
            </a:r>
            <a:r>
              <a:rPr lang="en-US" sz="1800" dirty="0">
                <a:solidFill>
                  <a:prstClr val="black"/>
                </a:solidFill>
                <a:latin typeface="Arial" panose="020B0604020202020204" pitchFamily="34" charset="0"/>
                <a:cs typeface="Arial" panose="020B0604020202020204" pitchFamily="34" charset="0"/>
              </a:rPr>
              <a:t>.</a:t>
            </a:r>
          </a:p>
          <a:p>
            <a:endParaRPr lang="en-ZA" sz="1800" dirty="0"/>
          </a:p>
        </p:txBody>
      </p:sp>
    </p:spTree>
    <p:extLst>
      <p:ext uri="{BB962C8B-B14F-4D97-AF65-F5344CB8AC3E}">
        <p14:creationId xmlns:p14="http://schemas.microsoft.com/office/powerpoint/2010/main" val="281555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2" name="Title 1">
            <a:extLst>
              <a:ext uri="{FF2B5EF4-FFF2-40B4-BE49-F238E27FC236}">
                <a16:creationId xmlns:a16="http://schemas.microsoft.com/office/drawing/2014/main" id="{B0C907BD-84BE-2173-E526-3885E9B6E4F8}"/>
              </a:ext>
            </a:extLst>
          </p:cNvPr>
          <p:cNvSpPr txBox="1">
            <a:spLocks/>
          </p:cNvSpPr>
          <p:nvPr/>
        </p:nvSpPr>
        <p:spPr>
          <a:xfrm>
            <a:off x="554674" y="497840"/>
            <a:ext cx="8833166" cy="820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800" dirty="0">
                <a:latin typeface="Arial" panose="020B0604020202020204" pitchFamily="34" charset="0"/>
                <a:cs typeface="Arial" panose="020B0604020202020204" pitchFamily="34" charset="0"/>
              </a:rPr>
              <a:t>2. Objectives, Conditions And Requirements Of The Tender Procedure (continued)</a:t>
            </a:r>
          </a:p>
        </p:txBody>
      </p:sp>
      <p:sp>
        <p:nvSpPr>
          <p:cNvPr id="3" name="Content Placeholder 5">
            <a:extLst>
              <a:ext uri="{FF2B5EF4-FFF2-40B4-BE49-F238E27FC236}">
                <a16:creationId xmlns:a16="http://schemas.microsoft.com/office/drawing/2014/main" id="{E8D42A79-3A8B-167E-B4BF-9E1EBBE8DA44}"/>
              </a:ext>
            </a:extLst>
          </p:cNvPr>
          <p:cNvSpPr txBox="1">
            <a:spLocks/>
          </p:cNvSpPr>
          <p:nvPr/>
        </p:nvSpPr>
        <p:spPr>
          <a:xfrm>
            <a:off x="625794" y="1393391"/>
            <a:ext cx="9645966" cy="38476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submission of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original hardcopy version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must be the original submission, clearly marked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"Original"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 softcopy/electronic version in PDF-Format digital copied versions of the original (Flash-drive/USB/Memory Stick)</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original and a copy must contain the same information and must be clearly marked and professionally presented.</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Bids should be submitted in a sealed envelope, marked with:</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Bid number: RFP2023/20/NYDA</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Bid Description: APPOINTMENT OF 10 NON-PROFIT ORGANISATIONS TO MANAGE THE NATIONAL</a:t>
            </a:r>
          </a:p>
          <a:p>
            <a:pPr marL="0" marR="0" lvl="0" indent="0" algn="just" defTabSz="457200" rtl="0" eaLnBrk="1" fontAlgn="auto" latinLnBrk="0" hangingPunct="1">
              <a:lnSpc>
                <a:spcPct val="100000"/>
              </a:lnSpc>
              <a:spcBef>
                <a:spcPts val="0"/>
              </a:spcBef>
              <a:spcAft>
                <a:spcPts val="0"/>
              </a:spcAft>
              <a:buClrTx/>
              <a:buSzTx/>
              <a:buNone/>
              <a:tabLst/>
              <a:defRPr/>
            </a:pPr>
            <a:r>
              <a:rPr lang="en-US" sz="1400" dirty="0">
                <a:solidFill>
                  <a:prstClr val="black"/>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YOUTH SERVICE PHASE 2 FOR A PROGRAMME OF THE PRESIDENTIAL YOUTH EMPLOYMENT</a:t>
            </a: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INTERVENTION FOR THE PERIOD OF 12 MONTHS AND A POSSIBLE EXTENSION OF 2 PERIOD OF </a:t>
            </a:r>
          </a:p>
          <a:p>
            <a:pPr marL="0" marR="0" lvl="0" indent="0" algn="just" defTabSz="457200" rtl="0" eaLnBrk="1" fontAlgn="auto" latinLnBrk="0" hangingPunct="1">
              <a:lnSpc>
                <a:spcPct val="100000"/>
              </a:lnSpc>
              <a:spcBef>
                <a:spcPts val="0"/>
              </a:spcBef>
              <a:spcAft>
                <a:spcPts val="0"/>
              </a:spcAft>
              <a:buClrTx/>
              <a:buSzTx/>
              <a:buNone/>
              <a:tabLst/>
              <a:defRPr/>
            </a:pPr>
            <a:r>
              <a:rPr lang="en-US" sz="1400" dirty="0">
                <a:solidFill>
                  <a:prstClr val="black"/>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MONTHS EACH. RFP2023/20/NYDA</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name and address of the bidder</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Bids must be submitted on or before </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11h00, on Thursday, </a:t>
            </a:r>
            <a:r>
              <a:rPr lang="en-US" sz="1400" b="1" dirty="0">
                <a:solidFill>
                  <a:srgbClr val="FF0000"/>
                </a:solidFill>
                <a:latin typeface="Arial" panose="020B0604020202020204" pitchFamily="34" charset="0"/>
                <a:cs typeface="Arial" panose="020B0604020202020204" pitchFamily="34" charset="0"/>
              </a:rPr>
              <a:t>30</a:t>
            </a:r>
            <a:r>
              <a:rPr kumimoji="0" lang="en-US" sz="1400" b="1" i="0" u="none" strike="noStrike" kern="1200" cap="none" spc="0" normalizeH="0" baseline="30000" noProof="0" dirty="0" err="1">
                <a:ln>
                  <a:noFill/>
                </a:ln>
                <a:solidFill>
                  <a:srgbClr val="FF0000"/>
                </a:solidFill>
                <a:effectLst/>
                <a:uLnTx/>
                <a:uFillTx/>
                <a:latin typeface="Arial" panose="020B0604020202020204" pitchFamily="34" charset="0"/>
                <a:ea typeface="+mn-ea"/>
                <a:cs typeface="Arial" panose="020B0604020202020204" pitchFamily="34" charset="0"/>
              </a:rPr>
              <a:t>th</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of </a:t>
            </a:r>
            <a:r>
              <a:rPr lang="en-US" sz="1400" b="1" dirty="0">
                <a:solidFill>
                  <a:srgbClr val="FF0000"/>
                </a:solidFill>
                <a:latin typeface="Arial" panose="020B0604020202020204" pitchFamily="34" charset="0"/>
                <a:cs typeface="Arial" panose="020B0604020202020204" pitchFamily="34" charset="0"/>
              </a:rPr>
              <a:t>August</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2023</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Bids which are submitted after the closing date and time  will not be accepted.</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Bidder’s representative are encouraged to share the information with the person who will be compiling the bid document to ensure that the requirements of the tender are understood.</a:t>
            </a:r>
          </a:p>
        </p:txBody>
      </p:sp>
    </p:spTree>
    <p:extLst>
      <p:ext uri="{BB962C8B-B14F-4D97-AF65-F5344CB8AC3E}">
        <p14:creationId xmlns:p14="http://schemas.microsoft.com/office/powerpoint/2010/main" val="123303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2" name="Title 1">
            <a:extLst>
              <a:ext uri="{FF2B5EF4-FFF2-40B4-BE49-F238E27FC236}">
                <a16:creationId xmlns:a16="http://schemas.microsoft.com/office/drawing/2014/main" id="{B0C907BD-84BE-2173-E526-3885E9B6E4F8}"/>
              </a:ext>
            </a:extLst>
          </p:cNvPr>
          <p:cNvSpPr txBox="1">
            <a:spLocks/>
          </p:cNvSpPr>
          <p:nvPr/>
        </p:nvSpPr>
        <p:spPr>
          <a:xfrm>
            <a:off x="554674" y="497840"/>
            <a:ext cx="8833166" cy="820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800" dirty="0">
                <a:latin typeface="Arial" panose="020B0604020202020204" pitchFamily="34" charset="0"/>
                <a:cs typeface="Arial" panose="020B0604020202020204" pitchFamily="34" charset="0"/>
              </a:rPr>
              <a:t>3. Stage Evaluation Process</a:t>
            </a:r>
          </a:p>
        </p:txBody>
      </p:sp>
      <p:sp>
        <p:nvSpPr>
          <p:cNvPr id="3" name="Content Placeholder 5">
            <a:extLst>
              <a:ext uri="{FF2B5EF4-FFF2-40B4-BE49-F238E27FC236}">
                <a16:creationId xmlns:a16="http://schemas.microsoft.com/office/drawing/2014/main" id="{E8D42A79-3A8B-167E-B4BF-9E1EBBE8DA44}"/>
              </a:ext>
            </a:extLst>
          </p:cNvPr>
          <p:cNvSpPr txBox="1">
            <a:spLocks/>
          </p:cNvSpPr>
          <p:nvPr/>
        </p:nvSpPr>
        <p:spPr>
          <a:xfrm>
            <a:off x="554674" y="1505151"/>
            <a:ext cx="9645966" cy="459236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Mandatory criteria (Stage One)</a:t>
            </a:r>
          </a:p>
          <a:p>
            <a:pPr marL="0" marR="0" lvl="0" indent="0" algn="l" defTabSz="457200" rtl="0" eaLnBrk="1" fontAlgn="auto" latinLnBrk="0" hangingPunct="1">
              <a:lnSpc>
                <a:spcPct val="100000"/>
              </a:lnSpc>
              <a:spcBef>
                <a:spcPts val="0"/>
              </a:spcBef>
              <a:spcAft>
                <a:spcPts val="0"/>
              </a:spcAft>
              <a:buClrTx/>
              <a:buSz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administrative/eligibility assessment, failure to provide any mandatory information as requested on page 9 will result in the proposal being deemed non–responsive.</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Functionality criteria (Stage Two</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Experience of the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organisation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managing a development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more than 500 participants. The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programmes</a:t>
            </a:r>
            <a:r>
              <a:rPr lang="en-US" sz="1400" dirty="0">
                <a:solidFill>
                  <a:prstClr val="black"/>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should have included:</a:t>
            </a: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Four or more contactable references										20 points</a:t>
            </a: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Three contactable references						15 points</a:t>
            </a: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Two contactable references						10 points</a:t>
            </a:r>
          </a:p>
          <a:p>
            <a:pPr marL="0" indent="446088" algn="just" defTabSz="457200">
              <a:lnSpc>
                <a:spcPct val="100000"/>
              </a:lnSpc>
              <a:spcBef>
                <a:spcPts val="0"/>
              </a:spcBef>
              <a:buNone/>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One or no contactable references				 	0  points</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r>
              <a:rPr lang="en-US" sz="1400" dirty="0">
                <a:solidFill>
                  <a:prstClr val="black"/>
                </a:solidFill>
                <a:latin typeface="Arial" panose="020B0604020202020204" pitchFamily="34" charset="0"/>
                <a:cs typeface="Arial" panose="020B0604020202020204" pitchFamily="34" charset="0"/>
              </a:rPr>
              <a:t>(ii)	Experience of the project Manager or Technical Teams 								10 Points</a:t>
            </a: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per outlined criteria in the Tender document.</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endParaRPr lang="en-US" sz="1400" dirty="0">
              <a:solidFill>
                <a:prstClr val="black"/>
              </a:solidFill>
              <a:latin typeface="Arial" panose="020B0604020202020204" pitchFamily="34" charset="0"/>
              <a:cs typeface="Arial" panose="020B0604020202020204" pitchFamily="34" charset="0"/>
            </a:endParaRPr>
          </a:p>
          <a:p>
            <a:pPr marL="400050" marR="0" lvl="0" indent="-400050" algn="just" defTabSz="457200" rtl="0" eaLnBrk="1" fontAlgn="auto" latinLnBrk="0" hangingPunct="1">
              <a:lnSpc>
                <a:spcPct val="100000"/>
              </a:lnSpc>
              <a:spcBef>
                <a:spcPts val="0"/>
              </a:spcBef>
              <a:spcAft>
                <a:spcPts val="0"/>
              </a:spcAft>
              <a:buClrTx/>
              <a:buSzTx/>
              <a:buAutoNum type="romanLcParenBoth" startAt="3"/>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smaller NGOs</a:t>
            </a:r>
          </a:p>
          <a:p>
            <a:pPr marL="0" marR="0" lvl="0" indent="0" algn="just" defTabSz="457200" rtl="0" eaLnBrk="1" fontAlgn="auto" latinLnBrk="0" hangingPunct="1">
              <a:lnSpc>
                <a:spcPct val="100000"/>
              </a:lnSpc>
              <a:spcBef>
                <a:spcPts val="0"/>
              </a:spcBef>
              <a:spcAft>
                <a:spcPts val="0"/>
              </a:spcAft>
              <a:buClrTx/>
              <a:buSzTx/>
              <a:buNone/>
              <a:tabLst/>
              <a:defRPr/>
            </a:pPr>
            <a:r>
              <a:rPr lang="en-US" sz="1400" dirty="0">
                <a:solidFill>
                  <a:prstClr val="black"/>
                </a:solidFill>
                <a:latin typeface="Arial" panose="020B0604020202020204" pitchFamily="34" charset="0"/>
                <a:cs typeface="Arial" panose="020B0604020202020204" pitchFamily="34" charset="0"/>
              </a:rPr>
              <a:t>	Maximum Provision of positive reference letters or agreements with other partners as per tender document  	20 points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endParaRPr lang="en-US" sz="1400" dirty="0">
              <a:solidFill>
                <a:prstClr val="black"/>
              </a:solidFill>
              <a:latin typeface="Arial" panose="020B0604020202020204" pitchFamily="34" charset="0"/>
              <a:cs typeface="Arial" panose="020B0604020202020204" pitchFamily="34" charset="0"/>
            </a:endParaRPr>
          </a:p>
          <a:p>
            <a:pPr marL="400050" marR="0" lvl="0" indent="-400050" algn="just" defTabSz="457200" rtl="0" eaLnBrk="1" fontAlgn="auto" latinLnBrk="0" hangingPunct="1">
              <a:lnSpc>
                <a:spcPct val="100000"/>
              </a:lnSpc>
              <a:spcBef>
                <a:spcPts val="0"/>
              </a:spcBef>
              <a:spcAft>
                <a:spcPts val="0"/>
              </a:spcAft>
              <a:buClrTx/>
              <a:buSzTx/>
              <a:buAutoNum type="romanLcParenBoth" startAt="5"/>
              <a:tabLst/>
              <a:defRPr/>
            </a:pPr>
            <a:r>
              <a:rPr lang="en-US" sz="1400" dirty="0">
                <a:solidFill>
                  <a:prstClr val="black"/>
                </a:solidFill>
                <a:latin typeface="Arial" panose="020B0604020202020204" pitchFamily="34" charset="0"/>
                <a:cs typeface="Arial" panose="020B0604020202020204" pitchFamily="34" charset="0"/>
              </a:rPr>
              <a:t>Provision of proof that the bidder has access to  Youth Database of at least 2000  young people			15 points</a:t>
            </a:r>
          </a:p>
          <a:p>
            <a:pPr marL="400050" marR="0" lvl="0" indent="-400050" algn="just" defTabSz="457200" rtl="0" eaLnBrk="1" fontAlgn="auto" latinLnBrk="0" hangingPunct="1">
              <a:lnSpc>
                <a:spcPct val="100000"/>
              </a:lnSpc>
              <a:spcBef>
                <a:spcPts val="0"/>
              </a:spcBef>
              <a:spcAft>
                <a:spcPts val="0"/>
              </a:spcAft>
              <a:buClrTx/>
              <a:buSzTx/>
              <a:buAutoNum type="romanLcParenBoth" startAt="5"/>
              <a:tabLst/>
              <a:defRPr/>
            </a:pPr>
            <a:endParaRPr lang="en-US" sz="1400" dirty="0">
              <a:solidFill>
                <a:prstClr val="black"/>
              </a:solidFill>
              <a:latin typeface="Arial" panose="020B0604020202020204" pitchFamily="34" charset="0"/>
              <a:cs typeface="Arial" panose="020B0604020202020204" pitchFamily="34" charset="0"/>
            </a:endParaRPr>
          </a:p>
          <a:p>
            <a:pPr marL="400050" marR="0" lvl="0" indent="-400050" algn="just" defTabSz="457200" rtl="0" eaLnBrk="1" fontAlgn="auto" latinLnBrk="0" hangingPunct="1">
              <a:lnSpc>
                <a:spcPct val="100000"/>
              </a:lnSpc>
              <a:spcBef>
                <a:spcPts val="0"/>
              </a:spcBef>
              <a:spcAft>
                <a:spcPts val="0"/>
              </a:spcAft>
              <a:buClrTx/>
              <a:buSzTx/>
              <a:buAutoNum type="romanLcParenBoth" startAt="5"/>
              <a:tabLst/>
              <a:defRPr/>
            </a:pPr>
            <a:endParaRPr lang="en-US" sz="1400" dirty="0">
              <a:solidFill>
                <a:prstClr val="black"/>
              </a:solidFill>
              <a:latin typeface="Arial" panose="020B0604020202020204" pitchFamily="34" charset="0"/>
              <a:cs typeface="Arial" panose="020B0604020202020204" pitchFamily="34" charset="0"/>
            </a:endParaRPr>
          </a:p>
          <a:p>
            <a:pPr marL="400050" marR="0" lvl="0" indent="-400050" algn="just" defTabSz="457200" rtl="0" eaLnBrk="1" fontAlgn="auto" latinLnBrk="0" hangingPunct="1">
              <a:lnSpc>
                <a:spcPct val="100000"/>
              </a:lnSpc>
              <a:spcBef>
                <a:spcPts val="0"/>
              </a:spcBef>
              <a:spcAft>
                <a:spcPts val="0"/>
              </a:spcAft>
              <a:buClrTx/>
              <a:buSzTx/>
              <a:buAutoNum type="romanLcParenBoth" startAt="5"/>
              <a:tabLst/>
              <a:defRPr/>
            </a:pPr>
            <a:r>
              <a:rPr lang="en-US" sz="1400" dirty="0">
                <a:solidFill>
                  <a:prstClr val="black"/>
                </a:solidFill>
                <a:latin typeface="Arial" panose="020B0604020202020204" pitchFamily="34" charset="0"/>
                <a:cs typeface="Arial" panose="020B0604020202020204" pitchFamily="34" charset="0"/>
              </a:rPr>
              <a:t>Capacity to implement												35 points</a:t>
            </a:r>
          </a:p>
          <a:p>
            <a:pPr marL="0" marR="0" lvl="0" indent="0" algn="just" defTabSz="457200" rtl="0" eaLnBrk="1" fontAlgn="auto" latinLnBrk="0" hangingPunct="1">
              <a:lnSpc>
                <a:spcPct val="100000"/>
              </a:lnSpc>
              <a:spcBef>
                <a:spcPts val="0"/>
              </a:spcBef>
              <a:spcAft>
                <a:spcPts val="0"/>
              </a:spcAft>
              <a:buClrTx/>
              <a:buSzTx/>
              <a:buNone/>
              <a:tabLst/>
              <a:defRPr/>
            </a:pPr>
            <a:endParaRPr lang="en-US" sz="1400" dirty="0">
              <a:solidFill>
                <a:prstClr val="black"/>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 Bidders who fail to obtain a minimum threshold on functionality of 7</a:t>
            </a:r>
            <a:r>
              <a:rPr lang="en-US" sz="1600" b="1" dirty="0">
                <a:solidFill>
                  <a:prstClr val="black"/>
                </a:solidFill>
                <a:latin typeface="Arial" panose="020B0604020202020204" pitchFamily="34" charset="0"/>
                <a:cs typeface="Arial" panose="020B0604020202020204" pitchFamily="34" charset="0"/>
              </a:rPr>
              <a:t>0</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will be disqualified from Further Evaluation</a:t>
            </a:r>
          </a:p>
          <a:p>
            <a:endParaRPr lang="en-ZA" sz="1400" dirty="0"/>
          </a:p>
        </p:txBody>
      </p:sp>
    </p:spTree>
    <p:extLst>
      <p:ext uri="{BB962C8B-B14F-4D97-AF65-F5344CB8AC3E}">
        <p14:creationId xmlns:p14="http://schemas.microsoft.com/office/powerpoint/2010/main" val="55623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2" name="Title 1">
            <a:extLst>
              <a:ext uri="{FF2B5EF4-FFF2-40B4-BE49-F238E27FC236}">
                <a16:creationId xmlns:a16="http://schemas.microsoft.com/office/drawing/2014/main" id="{B0C907BD-84BE-2173-E526-3885E9B6E4F8}"/>
              </a:ext>
            </a:extLst>
          </p:cNvPr>
          <p:cNvSpPr txBox="1">
            <a:spLocks/>
          </p:cNvSpPr>
          <p:nvPr/>
        </p:nvSpPr>
        <p:spPr>
          <a:xfrm>
            <a:off x="554674" y="497840"/>
            <a:ext cx="8833166" cy="820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800" dirty="0">
                <a:latin typeface="Arial" panose="020B0604020202020204" pitchFamily="34" charset="0"/>
                <a:cs typeface="Arial" panose="020B0604020202020204" pitchFamily="34" charset="0"/>
              </a:rPr>
              <a:t>3. Three (3) Stage evaluation process continued</a:t>
            </a:r>
          </a:p>
        </p:txBody>
      </p:sp>
      <p:sp>
        <p:nvSpPr>
          <p:cNvPr id="3" name="Content Placeholder 5">
            <a:extLst>
              <a:ext uri="{FF2B5EF4-FFF2-40B4-BE49-F238E27FC236}">
                <a16:creationId xmlns:a16="http://schemas.microsoft.com/office/drawing/2014/main" id="{E8D42A79-3A8B-167E-B4BF-9E1EBBE8DA44}"/>
              </a:ext>
            </a:extLst>
          </p:cNvPr>
          <p:cNvSpPr txBox="1">
            <a:spLocks/>
          </p:cNvSpPr>
          <p:nvPr/>
        </p:nvSpPr>
        <p:spPr>
          <a:xfrm>
            <a:off x="554674" y="1505151"/>
            <a:ext cx="9645966" cy="45923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a:t>
            </a:r>
            <a:r>
              <a:rPr lang="en-US" sz="1600" b="1" dirty="0">
                <a:solidFill>
                  <a:prstClr val="black"/>
                </a:solidFill>
                <a:latin typeface="Arial" panose="020B0604020202020204" pitchFamily="34" charset="0"/>
                <a:cs typeface="Arial" panose="020B0604020202020204" pitchFamily="34" charset="0"/>
              </a:rPr>
              <a:t>Three – Price and Special Goals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1" dirty="0">
              <a:solidFill>
                <a:prstClr val="black"/>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b="1" dirty="0">
                <a:effectLst/>
                <a:latin typeface="Arial" panose="020B0604020202020204" pitchFamily="34" charset="0"/>
                <a:ea typeface="Calibri" panose="020F0502020204030204" pitchFamily="34" charset="0"/>
                <a:cs typeface="Arial" panose="020B0604020202020204" pitchFamily="34" charset="0"/>
              </a:rPr>
              <a:t>Price instruction</a:t>
            </a:r>
            <a:endParaRPr lang="en-ZA" sz="1400" b="1" dirty="0">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Completion of pricing schedule provided on page 22</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Specific goals as outlined on SBD 6.1 page 35</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Price instruction</a:t>
            </a: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Bidder must price according to the price schedule provided.</a:t>
            </a: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breakdown of costs should be provided, where necessary.</a:t>
            </a: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prices quoted will remain firm for twelve (12) months after the contract has been awarded.</a:t>
            </a: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Pricing should include VAT if applicable and must be in South African Rand.</a:t>
            </a: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Prices tendered must be valid for 120 days.</a:t>
            </a: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Pricing schedule must be filled and signed in blank ink, no re-typed or re-produced document</a:t>
            </a:r>
          </a:p>
          <a:p>
            <a:pPr marR="0" lvl="0" algn="just"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will be permitted.</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NB: Bidders must comply with the price instruction as indicated on page </a:t>
            </a:r>
            <a:r>
              <a:rPr lang="en-US" sz="1400" b="1" dirty="0">
                <a:solidFill>
                  <a:prstClr val="black"/>
                </a:solidFill>
                <a:latin typeface="Arial" panose="020B0604020202020204" pitchFamily="34" charset="0"/>
                <a:cs typeface="Arial" panose="020B0604020202020204" pitchFamily="34" charset="0"/>
              </a:rPr>
              <a:t>21</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143000" lvl="2" indent="-228600" algn="just">
              <a:lnSpc>
                <a:spcPct val="150000"/>
              </a:lnSpc>
              <a:buFont typeface="+mj-lt"/>
              <a:buAutoNum type="arabicPeriod"/>
            </a:pPr>
            <a:endParaRPr lang="en-ZA" sz="1600" dirty="0">
              <a:effectLst/>
              <a:latin typeface="Times New Roman" panose="02020603050405020304" pitchFamily="18" charset="0"/>
              <a:ea typeface="Calibri" panose="020F0502020204030204" pitchFamily="34" charset="0"/>
            </a:endParaRPr>
          </a:p>
          <a:p>
            <a:pPr marL="0" indent="0">
              <a:buNone/>
            </a:pPr>
            <a:endParaRPr lang="en-ZA" sz="1600" dirty="0"/>
          </a:p>
        </p:txBody>
      </p:sp>
    </p:spTree>
    <p:extLst>
      <p:ext uri="{BB962C8B-B14F-4D97-AF65-F5344CB8AC3E}">
        <p14:creationId xmlns:p14="http://schemas.microsoft.com/office/powerpoint/2010/main" val="299224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7" name="Title 1">
            <a:extLst>
              <a:ext uri="{FF2B5EF4-FFF2-40B4-BE49-F238E27FC236}">
                <a16:creationId xmlns:a16="http://schemas.microsoft.com/office/drawing/2014/main" id="{5814F370-3A57-0C43-8026-55A235F3B696}"/>
              </a:ext>
            </a:extLst>
          </p:cNvPr>
          <p:cNvSpPr txBox="1">
            <a:spLocks/>
          </p:cNvSpPr>
          <p:nvPr/>
        </p:nvSpPr>
        <p:spPr>
          <a:xfrm>
            <a:off x="873760" y="1351821"/>
            <a:ext cx="10292080" cy="415435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2C9167"/>
                </a:solidFill>
                <a:latin typeface="Arial Black" panose="020B0604020202020204" pitchFamily="34" charset="0"/>
                <a:cs typeface="Arial Black" panose="020B0604020202020204" pitchFamily="34" charset="0"/>
              </a:rPr>
              <a:t>APPOINTMENT OF 10 NON-PROFIT ORGANISATIONS TO MANAGE THE NATIONAL YOUTH SERVICE PHASE 2 FOR A PROGRAMME OF THE PRESIDENTIAL YOUTH EMPLOYMENT INTERVENTION</a:t>
            </a:r>
          </a:p>
          <a:p>
            <a:endParaRPr lang="en-US" sz="2800" dirty="0">
              <a:solidFill>
                <a:srgbClr val="2C9167"/>
              </a:solidFill>
              <a:latin typeface="Arial Black" panose="020B0604020202020204" pitchFamily="34" charset="0"/>
              <a:cs typeface="Arial Black" panose="020B0604020202020204" pitchFamily="34" charset="0"/>
            </a:endParaRPr>
          </a:p>
          <a:p>
            <a:r>
              <a:rPr lang="en-US" sz="2800" dirty="0">
                <a:solidFill>
                  <a:srgbClr val="2C9167"/>
                </a:solidFill>
                <a:latin typeface="Arial Black" panose="020B0604020202020204" pitchFamily="34" charset="0"/>
                <a:cs typeface="Arial Black" panose="020B0604020202020204" pitchFamily="34" charset="0"/>
              </a:rPr>
              <a:t>FOR THE PERIOD OF 12 MONTHS AND A POSSIBLE EXTENSION OF 2 PERIOD OF 12 MONTHS EACH</a:t>
            </a:r>
          </a:p>
          <a:p>
            <a:endParaRPr lang="en-US" sz="2800" dirty="0">
              <a:solidFill>
                <a:srgbClr val="2C9167"/>
              </a:solidFill>
              <a:latin typeface="Arial Black" panose="020B0604020202020204" pitchFamily="34" charset="0"/>
              <a:cs typeface="Arial Black" panose="020B0604020202020204" pitchFamily="34" charset="0"/>
            </a:endParaRPr>
          </a:p>
          <a:p>
            <a:r>
              <a:rPr lang="en-US" sz="2800" dirty="0">
                <a:solidFill>
                  <a:srgbClr val="2C9167"/>
                </a:solidFill>
                <a:latin typeface="Arial Black" panose="020B0604020202020204" pitchFamily="34" charset="0"/>
                <a:cs typeface="Arial Black" panose="020B0604020202020204" pitchFamily="34" charset="0"/>
              </a:rPr>
              <a:t>RFP2023/20/NYDA</a:t>
            </a:r>
          </a:p>
        </p:txBody>
      </p:sp>
    </p:spTree>
    <p:extLst>
      <p:ext uri="{BB962C8B-B14F-4D97-AF65-F5344CB8AC3E}">
        <p14:creationId xmlns:p14="http://schemas.microsoft.com/office/powerpoint/2010/main" val="1301359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2" name="Title 1">
            <a:extLst>
              <a:ext uri="{FF2B5EF4-FFF2-40B4-BE49-F238E27FC236}">
                <a16:creationId xmlns:a16="http://schemas.microsoft.com/office/drawing/2014/main" id="{B0C907BD-84BE-2173-E526-3885E9B6E4F8}"/>
              </a:ext>
            </a:extLst>
          </p:cNvPr>
          <p:cNvSpPr txBox="1">
            <a:spLocks/>
          </p:cNvSpPr>
          <p:nvPr/>
        </p:nvSpPr>
        <p:spPr>
          <a:xfrm>
            <a:off x="-1111566" y="-701040"/>
            <a:ext cx="8833166" cy="18186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4000" b="1">
                <a:latin typeface="Arial" panose="020B0604020202020204" pitchFamily="34" charset="0"/>
                <a:cs typeface="Arial" panose="020B0604020202020204" pitchFamily="34" charset="0"/>
              </a:rPr>
              <a:t> </a:t>
            </a:r>
            <a:endParaRPr lang="en-ZA" sz="4000" b="1" dirty="0">
              <a:latin typeface="Arial" panose="020B0604020202020204" pitchFamily="34" charset="0"/>
              <a:cs typeface="Arial" panose="020B0604020202020204" pitchFamily="34" charset="0"/>
            </a:endParaRPr>
          </a:p>
        </p:txBody>
      </p:sp>
      <p:sp>
        <p:nvSpPr>
          <p:cNvPr id="3" name="Title 10">
            <a:extLst>
              <a:ext uri="{FF2B5EF4-FFF2-40B4-BE49-F238E27FC236}">
                <a16:creationId xmlns:a16="http://schemas.microsoft.com/office/drawing/2014/main" id="{9BD27455-B75F-1704-9D36-5560F7237460}"/>
              </a:ext>
            </a:extLst>
          </p:cNvPr>
          <p:cNvSpPr>
            <a:spLocks noGrp="1"/>
          </p:cNvSpPr>
          <p:nvPr>
            <p:ph type="ctrTitle"/>
          </p:nvPr>
        </p:nvSpPr>
        <p:spPr>
          <a:xfrm>
            <a:off x="521854" y="386719"/>
            <a:ext cx="10075026" cy="1208401"/>
          </a:xfrm>
        </p:spPr>
        <p:txBody>
          <a:bodyPr>
            <a:normAutofit/>
          </a:bodyPr>
          <a:lstStyle/>
          <a:p>
            <a:pPr algn="l"/>
            <a:r>
              <a:rPr lang="en-US" sz="2800" dirty="0">
                <a:latin typeface="Arial" panose="020B0604020202020204" pitchFamily="34" charset="0"/>
                <a:cs typeface="Arial" panose="020B0604020202020204" pitchFamily="34" charset="0"/>
              </a:rPr>
              <a:t>4. Support to organisations developing proposals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for the NYS</a:t>
            </a:r>
          </a:p>
        </p:txBody>
      </p:sp>
      <p:sp>
        <p:nvSpPr>
          <p:cNvPr id="4" name="Subtitle 2">
            <a:extLst>
              <a:ext uri="{FF2B5EF4-FFF2-40B4-BE49-F238E27FC236}">
                <a16:creationId xmlns:a16="http://schemas.microsoft.com/office/drawing/2014/main" id="{EF4DA188-BAED-AC3F-359B-197093D88062}"/>
              </a:ext>
            </a:extLst>
          </p:cNvPr>
          <p:cNvSpPr>
            <a:spLocks noGrp="1"/>
          </p:cNvSpPr>
          <p:nvPr>
            <p:ph type="subTitle" idx="1"/>
          </p:nvPr>
        </p:nvSpPr>
        <p:spPr>
          <a:xfrm>
            <a:off x="690548" y="1831829"/>
            <a:ext cx="5842332" cy="3023702"/>
          </a:xfrm>
        </p:spPr>
        <p:txBody>
          <a:bodyPr vert="horz" lIns="91440" tIns="45720" rIns="91440" bIns="45720" rtlCol="0" anchor="t">
            <a:normAutofit/>
          </a:bodyPr>
          <a:lstStyle/>
          <a:p>
            <a:pPr algn="l">
              <a:lnSpc>
                <a:spcPct val="150000"/>
              </a:lnSpc>
            </a:pPr>
            <a:r>
              <a:rPr lang="en-US" sz="2000" dirty="0">
                <a:latin typeface="Arial" panose="020B0604020202020204" pitchFamily="34" charset="0"/>
                <a:cs typeface="Arial" panose="020B0604020202020204" pitchFamily="34" charset="0"/>
              </a:rPr>
              <a:t>On behalf of the German Federal Ministry of Economic Cooperation and Development (BMZ), the Deutsche Gesellschaft für </a:t>
            </a:r>
            <a:r>
              <a:rPr lang="en-US" sz="2000" dirty="0" err="1">
                <a:latin typeface="Arial" panose="020B0604020202020204" pitchFamily="34" charset="0"/>
                <a:cs typeface="Arial" panose="020B0604020202020204" pitchFamily="34" charset="0"/>
              </a:rPr>
              <a:t>Internationale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Zusammenarbeit</a:t>
            </a:r>
            <a:r>
              <a:rPr lang="en-US" sz="2000" dirty="0">
                <a:latin typeface="Arial" panose="020B0604020202020204" pitchFamily="34" charset="0"/>
                <a:cs typeface="Arial" panose="020B0604020202020204" pitchFamily="34" charset="0"/>
              </a:rPr>
              <a:t> (GIZ) aims to support organisations that intend to submit an application for the NYS in developing their proposals</a:t>
            </a:r>
          </a:p>
          <a:p>
            <a:pPr algn="l">
              <a:lnSpc>
                <a:spcPct val="150000"/>
              </a:lnSpc>
            </a:pP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DC160C0-8D50-DF3D-01E8-55A26410BB32}"/>
              </a:ext>
            </a:extLst>
          </p:cNvPr>
          <p:cNvPicPr>
            <a:picLocks noChangeAspect="1"/>
          </p:cNvPicPr>
          <p:nvPr/>
        </p:nvPicPr>
        <p:blipFill>
          <a:blip r:embed="rId4"/>
          <a:stretch>
            <a:fillRect/>
          </a:stretch>
        </p:blipFill>
        <p:spPr>
          <a:xfrm>
            <a:off x="6864343" y="1305474"/>
            <a:ext cx="3185217" cy="4686447"/>
          </a:xfrm>
          <a:prstGeom prst="rect">
            <a:avLst/>
          </a:prstGeom>
        </p:spPr>
      </p:pic>
      <p:pic>
        <p:nvPicPr>
          <p:cNvPr id="6" name="Picture 5">
            <a:extLst>
              <a:ext uri="{FF2B5EF4-FFF2-40B4-BE49-F238E27FC236}">
                <a16:creationId xmlns:a16="http://schemas.microsoft.com/office/drawing/2014/main" id="{941912CF-296B-E5A3-45A3-F7CE30EE67D0}"/>
              </a:ext>
            </a:extLst>
          </p:cNvPr>
          <p:cNvPicPr>
            <a:picLocks noChangeAspect="1"/>
          </p:cNvPicPr>
          <p:nvPr/>
        </p:nvPicPr>
        <p:blipFill rotWithShape="1">
          <a:blip r:embed="rId5">
            <a:extLst>
              <a:ext uri="{28A0092B-C50C-407E-A947-70E740481C1C}">
                <a14:useLocalDpi xmlns:a14="http://schemas.microsoft.com/office/drawing/2010/main" val="0"/>
              </a:ext>
            </a:extLst>
          </a:blip>
          <a:srcRect l="40995" r="30987"/>
          <a:stretch/>
        </p:blipFill>
        <p:spPr bwMode="auto">
          <a:xfrm>
            <a:off x="3305017" y="5092241"/>
            <a:ext cx="2690817" cy="1728680"/>
          </a:xfrm>
          <a:prstGeom prst="rect">
            <a:avLst/>
          </a:prstGeom>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AB0FEF0-9A42-72BA-534A-325D2FBA1485}"/>
              </a:ext>
            </a:extLst>
          </p:cNvPr>
          <p:cNvPicPr>
            <a:picLocks noChangeAspect="1"/>
          </p:cNvPicPr>
          <p:nvPr/>
        </p:nvPicPr>
        <p:blipFill rotWithShape="1">
          <a:blip r:embed="rId5">
            <a:extLst>
              <a:ext uri="{28A0092B-C50C-407E-A947-70E740481C1C}">
                <a14:useLocalDpi xmlns:a14="http://schemas.microsoft.com/office/drawing/2010/main" val="0"/>
              </a:ext>
            </a:extLst>
          </a:blip>
          <a:srcRect l="70776" t="39302" r="8343"/>
          <a:stretch/>
        </p:blipFill>
        <p:spPr bwMode="auto">
          <a:xfrm>
            <a:off x="1633060" y="5660091"/>
            <a:ext cx="1671957" cy="87484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70287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3" name="Title 1">
            <a:extLst>
              <a:ext uri="{FF2B5EF4-FFF2-40B4-BE49-F238E27FC236}">
                <a16:creationId xmlns:a16="http://schemas.microsoft.com/office/drawing/2014/main" id="{2CD3A7E7-0F25-ADAF-BE1A-0001413E63A4}"/>
              </a:ext>
            </a:extLst>
          </p:cNvPr>
          <p:cNvSpPr>
            <a:spLocks noGrp="1"/>
          </p:cNvSpPr>
          <p:nvPr>
            <p:ph type="ctrTitle"/>
          </p:nvPr>
        </p:nvSpPr>
        <p:spPr>
          <a:xfrm>
            <a:off x="1204003" y="115985"/>
            <a:ext cx="7124671" cy="1296255"/>
          </a:xfrm>
        </p:spPr>
        <p:txBody>
          <a:bodyPr vert="horz" lIns="91440" tIns="45720" rIns="91440" bIns="45720" rtlCol="0" anchor="b">
            <a:normAutofit/>
          </a:bodyPr>
          <a:lstStyle/>
          <a:p>
            <a:pPr algn="l"/>
            <a:r>
              <a:rPr lang="en-US" sz="2800" dirty="0">
                <a:latin typeface="Arial" panose="020B0604020202020204" pitchFamily="34" charset="0"/>
                <a:cs typeface="Arial" panose="020B0604020202020204" pitchFamily="34" charset="0"/>
              </a:rPr>
              <a:t>4.1 What is being offered?</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F7540AE7-0678-F2BF-A970-4C78355CEFD2}"/>
              </a:ext>
            </a:extLst>
          </p:cNvPr>
          <p:cNvSpPr>
            <a:spLocks noGrp="1"/>
          </p:cNvSpPr>
          <p:nvPr>
            <p:ph type="subTitle" idx="1"/>
          </p:nvPr>
        </p:nvSpPr>
        <p:spPr>
          <a:xfrm>
            <a:off x="1087120" y="1311625"/>
            <a:ext cx="10302240" cy="1581904"/>
          </a:xfrm>
        </p:spPr>
        <p:txBody>
          <a:bodyPr vert="horz" lIns="91440" tIns="45720" rIns="91440" bIns="45720" rtlCol="0" anchor="t">
            <a:normAutofit/>
          </a:bodyPr>
          <a:lstStyle/>
          <a:p>
            <a:pPr algn="l">
              <a:lnSpc>
                <a:spcPct val="107000"/>
              </a:lnSpc>
              <a:spcAft>
                <a:spcPts val="600"/>
              </a:spcAft>
              <a:tabLst>
                <a:tab pos="10399713" algn="l"/>
              </a:tabLst>
            </a:pPr>
            <a:r>
              <a:rPr lang="en-ZA" sz="1800" dirty="0">
                <a:effectLst/>
                <a:latin typeface="Arial" panose="020B0604020202020204" pitchFamily="34" charset="0"/>
                <a:ea typeface="Calibri" panose="020F0502020204030204" pitchFamily="34" charset="0"/>
                <a:cs typeface="Arial" panose="020B0604020202020204" pitchFamily="34" charset="0"/>
              </a:rPr>
              <a:t>GIZ has contracted </a:t>
            </a:r>
            <a:r>
              <a:rPr lang="en-ZA" sz="1800" b="1" dirty="0">
                <a:effectLst/>
                <a:latin typeface="Arial" panose="020B0604020202020204" pitchFamily="34" charset="0"/>
                <a:ea typeface="Calibri" panose="020F0502020204030204" pitchFamily="34" charset="0"/>
                <a:cs typeface="Arial" panose="020B0604020202020204" pitchFamily="34" charset="0"/>
              </a:rPr>
              <a:t>DEZ Advisory Services (DEZ) t</a:t>
            </a:r>
            <a:r>
              <a:rPr lang="en-ZA" sz="1800" dirty="0">
                <a:effectLst/>
                <a:latin typeface="Arial" panose="020B0604020202020204" pitchFamily="34" charset="0"/>
                <a:ea typeface="Calibri" panose="020F0502020204030204" pitchFamily="34" charset="0"/>
                <a:cs typeface="Arial" panose="020B0604020202020204" pitchFamily="34" charset="0"/>
              </a:rPr>
              <a:t>o provide you with support in developing a powerful proposal for the NYS. </a:t>
            </a:r>
          </a:p>
          <a:p>
            <a:pPr algn="l">
              <a:lnSpc>
                <a:spcPct val="107000"/>
              </a:lnSpc>
              <a:spcAft>
                <a:spcPts val="600"/>
              </a:spcAft>
              <a:tabLst>
                <a:tab pos="10399713" algn="l"/>
              </a:tabLst>
            </a:pPr>
            <a:r>
              <a:rPr lang="en-ZA" sz="1800" dirty="0">
                <a:effectLst/>
                <a:latin typeface="Arial" panose="020B0604020202020204" pitchFamily="34" charset="0"/>
                <a:ea typeface="Calibri" panose="020F0502020204030204" pitchFamily="34" charset="0"/>
                <a:cs typeface="Arial" panose="020B0604020202020204" pitchFamily="34" charset="0"/>
              </a:rPr>
              <a:t>The experts can support you with the following:</a:t>
            </a:r>
          </a:p>
        </p:txBody>
      </p:sp>
      <p:graphicFrame>
        <p:nvGraphicFramePr>
          <p:cNvPr id="5" name="Diagram 4">
            <a:extLst>
              <a:ext uri="{FF2B5EF4-FFF2-40B4-BE49-F238E27FC236}">
                <a16:creationId xmlns:a16="http://schemas.microsoft.com/office/drawing/2014/main" id="{4F0720EC-1D0F-77FA-61D3-415BC82CD5AD}"/>
              </a:ext>
            </a:extLst>
          </p:cNvPr>
          <p:cNvGraphicFramePr/>
          <p:nvPr>
            <p:extLst>
              <p:ext uri="{D42A27DB-BD31-4B8C-83A1-F6EECF244321}">
                <p14:modId xmlns:p14="http://schemas.microsoft.com/office/powerpoint/2010/main" val="2957606696"/>
              </p:ext>
            </p:extLst>
          </p:nvPr>
        </p:nvGraphicFramePr>
        <p:xfrm>
          <a:off x="1920074" y="3646271"/>
          <a:ext cx="8128000" cy="2146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a:extLst>
              <a:ext uri="{FF2B5EF4-FFF2-40B4-BE49-F238E27FC236}">
                <a16:creationId xmlns:a16="http://schemas.microsoft.com/office/drawing/2014/main" id="{372A153E-0479-3D33-AC30-20F8DCF246DE}"/>
              </a:ext>
            </a:extLst>
          </p:cNvPr>
          <p:cNvGrpSpPr/>
          <p:nvPr/>
        </p:nvGrpSpPr>
        <p:grpSpPr>
          <a:xfrm>
            <a:off x="2567231" y="2959520"/>
            <a:ext cx="748046" cy="504418"/>
            <a:chOff x="2042129" y="2128728"/>
            <a:chExt cx="422942" cy="359067"/>
          </a:xfrm>
          <a:solidFill>
            <a:srgbClr val="2BB8AB"/>
          </a:solidFill>
        </p:grpSpPr>
        <p:sp>
          <p:nvSpPr>
            <p:cNvPr id="7" name="Oval 6">
              <a:extLst>
                <a:ext uri="{FF2B5EF4-FFF2-40B4-BE49-F238E27FC236}">
                  <a16:creationId xmlns:a16="http://schemas.microsoft.com/office/drawing/2014/main" id="{688743FD-5068-2AC0-D78E-AC06F36E43E7}"/>
                </a:ext>
              </a:extLst>
            </p:cNvPr>
            <p:cNvSpPr/>
            <p:nvPr/>
          </p:nvSpPr>
          <p:spPr>
            <a:xfrm>
              <a:off x="2042129" y="2128728"/>
              <a:ext cx="186698" cy="186698"/>
            </a:xfrm>
            <a:prstGeom prst="ellipse">
              <a:avLst/>
            </a:prstGeom>
            <a:solidFill>
              <a:srgbClr val="2BB8A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4">
              <a:extLst>
                <a:ext uri="{FF2B5EF4-FFF2-40B4-BE49-F238E27FC236}">
                  <a16:creationId xmlns:a16="http://schemas.microsoft.com/office/drawing/2014/main" id="{A92EC4B8-6DE0-C3D8-134E-A7782C8F8E56}"/>
                </a:ext>
              </a:extLst>
            </p:cNvPr>
            <p:cNvSpPr/>
            <p:nvPr/>
          </p:nvSpPr>
          <p:spPr>
            <a:xfrm>
              <a:off x="2116673" y="2139397"/>
              <a:ext cx="348398" cy="348398"/>
            </a:xfrm>
            <a:custGeom>
              <a:avLst/>
              <a:gdLst>
                <a:gd name="connsiteX0" fmla="*/ 247650 w 590550"/>
                <a:gd name="connsiteY0" fmla="*/ 495300 h 590550"/>
                <a:gd name="connsiteX1" fmla="*/ 266700 w 590550"/>
                <a:gd name="connsiteY1" fmla="*/ 495300 h 590550"/>
                <a:gd name="connsiteX2" fmla="*/ 266700 w 590550"/>
                <a:gd name="connsiteY2" fmla="*/ 514350 h 590550"/>
                <a:gd name="connsiteX3" fmla="*/ 247650 w 590550"/>
                <a:gd name="connsiteY3" fmla="*/ 514350 h 590550"/>
                <a:gd name="connsiteX4" fmla="*/ 76200 w 590550"/>
                <a:gd name="connsiteY4" fmla="*/ 495300 h 590550"/>
                <a:gd name="connsiteX5" fmla="*/ 228600 w 590550"/>
                <a:gd name="connsiteY5" fmla="*/ 495300 h 590550"/>
                <a:gd name="connsiteX6" fmla="*/ 228600 w 590550"/>
                <a:gd name="connsiteY6" fmla="*/ 514350 h 590550"/>
                <a:gd name="connsiteX7" fmla="*/ 76200 w 590550"/>
                <a:gd name="connsiteY7" fmla="*/ 514350 h 590550"/>
                <a:gd name="connsiteX8" fmla="*/ 76200 w 590550"/>
                <a:gd name="connsiteY8" fmla="*/ 457200 h 590550"/>
                <a:gd name="connsiteX9" fmla="*/ 266700 w 590550"/>
                <a:gd name="connsiteY9" fmla="*/ 457200 h 590550"/>
                <a:gd name="connsiteX10" fmla="*/ 266700 w 590550"/>
                <a:gd name="connsiteY10" fmla="*/ 476250 h 590550"/>
                <a:gd name="connsiteX11" fmla="*/ 76200 w 590550"/>
                <a:gd name="connsiteY11" fmla="*/ 476250 h 590550"/>
                <a:gd name="connsiteX12" fmla="*/ 76200 w 590550"/>
                <a:gd name="connsiteY12" fmla="*/ 419100 h 590550"/>
                <a:gd name="connsiteX13" fmla="*/ 266700 w 590550"/>
                <a:gd name="connsiteY13" fmla="*/ 419100 h 590550"/>
                <a:gd name="connsiteX14" fmla="*/ 266700 w 590550"/>
                <a:gd name="connsiteY14" fmla="*/ 438150 h 590550"/>
                <a:gd name="connsiteX15" fmla="*/ 76200 w 590550"/>
                <a:gd name="connsiteY15" fmla="*/ 438150 h 590550"/>
                <a:gd name="connsiteX16" fmla="*/ 342900 w 590550"/>
                <a:gd name="connsiteY16" fmla="*/ 381000 h 590550"/>
                <a:gd name="connsiteX17" fmla="*/ 342900 w 590550"/>
                <a:gd name="connsiteY17" fmla="*/ 495300 h 590550"/>
                <a:gd name="connsiteX18" fmla="*/ 495300 w 590550"/>
                <a:gd name="connsiteY18" fmla="*/ 495300 h 590550"/>
                <a:gd name="connsiteX19" fmla="*/ 495300 w 590550"/>
                <a:gd name="connsiteY19" fmla="*/ 381000 h 590550"/>
                <a:gd name="connsiteX20" fmla="*/ 76200 w 590550"/>
                <a:gd name="connsiteY20" fmla="*/ 381000 h 590550"/>
                <a:gd name="connsiteX21" fmla="*/ 266700 w 590550"/>
                <a:gd name="connsiteY21" fmla="*/ 381000 h 590550"/>
                <a:gd name="connsiteX22" fmla="*/ 266700 w 590550"/>
                <a:gd name="connsiteY22" fmla="*/ 400050 h 590550"/>
                <a:gd name="connsiteX23" fmla="*/ 76200 w 590550"/>
                <a:gd name="connsiteY23" fmla="*/ 400050 h 590550"/>
                <a:gd name="connsiteX24" fmla="*/ 323850 w 590550"/>
                <a:gd name="connsiteY24" fmla="*/ 361950 h 590550"/>
                <a:gd name="connsiteX25" fmla="*/ 514350 w 590550"/>
                <a:gd name="connsiteY25" fmla="*/ 361950 h 590550"/>
                <a:gd name="connsiteX26" fmla="*/ 514350 w 590550"/>
                <a:gd name="connsiteY26" fmla="*/ 514350 h 590550"/>
                <a:gd name="connsiteX27" fmla="*/ 323850 w 590550"/>
                <a:gd name="connsiteY27" fmla="*/ 514350 h 590550"/>
                <a:gd name="connsiteX28" fmla="*/ 114300 w 590550"/>
                <a:gd name="connsiteY28" fmla="*/ 342900 h 590550"/>
                <a:gd name="connsiteX29" fmla="*/ 266700 w 590550"/>
                <a:gd name="connsiteY29" fmla="*/ 342900 h 590550"/>
                <a:gd name="connsiteX30" fmla="*/ 266700 w 590550"/>
                <a:gd name="connsiteY30" fmla="*/ 361950 h 590550"/>
                <a:gd name="connsiteX31" fmla="*/ 114300 w 590550"/>
                <a:gd name="connsiteY31" fmla="*/ 361950 h 590550"/>
                <a:gd name="connsiteX32" fmla="*/ 76200 w 590550"/>
                <a:gd name="connsiteY32" fmla="*/ 342900 h 590550"/>
                <a:gd name="connsiteX33" fmla="*/ 95250 w 590550"/>
                <a:gd name="connsiteY33" fmla="*/ 342900 h 590550"/>
                <a:gd name="connsiteX34" fmla="*/ 95250 w 590550"/>
                <a:gd name="connsiteY34" fmla="*/ 361950 h 590550"/>
                <a:gd name="connsiteX35" fmla="*/ 76200 w 590550"/>
                <a:gd name="connsiteY35" fmla="*/ 361950 h 590550"/>
                <a:gd name="connsiteX36" fmla="*/ 76200 w 590550"/>
                <a:gd name="connsiteY36" fmla="*/ 304800 h 590550"/>
                <a:gd name="connsiteX37" fmla="*/ 266700 w 590550"/>
                <a:gd name="connsiteY37" fmla="*/ 304800 h 590550"/>
                <a:gd name="connsiteX38" fmla="*/ 266700 w 590550"/>
                <a:gd name="connsiteY38" fmla="*/ 323850 h 590550"/>
                <a:gd name="connsiteX39" fmla="*/ 76200 w 590550"/>
                <a:gd name="connsiteY39" fmla="*/ 323850 h 590550"/>
                <a:gd name="connsiteX40" fmla="*/ 378208 w 590550"/>
                <a:gd name="connsiteY40" fmla="*/ 279015 h 590550"/>
                <a:gd name="connsiteX41" fmla="*/ 395287 w 590550"/>
                <a:gd name="connsiteY41" fmla="*/ 296093 h 590550"/>
                <a:gd name="connsiteX42" fmla="*/ 412365 w 590550"/>
                <a:gd name="connsiteY42" fmla="*/ 279015 h 590550"/>
                <a:gd name="connsiteX43" fmla="*/ 425833 w 590550"/>
                <a:gd name="connsiteY43" fmla="*/ 292483 h 590550"/>
                <a:gd name="connsiteX44" fmla="*/ 408755 w 590550"/>
                <a:gd name="connsiteY44" fmla="*/ 309562 h 590550"/>
                <a:gd name="connsiteX45" fmla="*/ 425833 w 590550"/>
                <a:gd name="connsiteY45" fmla="*/ 326640 h 590550"/>
                <a:gd name="connsiteX46" fmla="*/ 412365 w 590550"/>
                <a:gd name="connsiteY46" fmla="*/ 340108 h 590550"/>
                <a:gd name="connsiteX47" fmla="*/ 395287 w 590550"/>
                <a:gd name="connsiteY47" fmla="*/ 323030 h 590550"/>
                <a:gd name="connsiteX48" fmla="*/ 378208 w 590550"/>
                <a:gd name="connsiteY48" fmla="*/ 340108 h 590550"/>
                <a:gd name="connsiteX49" fmla="*/ 364740 w 590550"/>
                <a:gd name="connsiteY49" fmla="*/ 326640 h 590550"/>
                <a:gd name="connsiteX50" fmla="*/ 381818 w 590550"/>
                <a:gd name="connsiteY50" fmla="*/ 309562 h 590550"/>
                <a:gd name="connsiteX51" fmla="*/ 364740 w 590550"/>
                <a:gd name="connsiteY51" fmla="*/ 292483 h 590550"/>
                <a:gd name="connsiteX52" fmla="*/ 485775 w 590550"/>
                <a:gd name="connsiteY52" fmla="*/ 247650 h 590550"/>
                <a:gd name="connsiteX53" fmla="*/ 476250 w 590550"/>
                <a:gd name="connsiteY53" fmla="*/ 257175 h 590550"/>
                <a:gd name="connsiteX54" fmla="*/ 485775 w 590550"/>
                <a:gd name="connsiteY54" fmla="*/ 266700 h 590550"/>
                <a:gd name="connsiteX55" fmla="*/ 495300 w 590550"/>
                <a:gd name="connsiteY55" fmla="*/ 257175 h 590550"/>
                <a:gd name="connsiteX56" fmla="*/ 485775 w 590550"/>
                <a:gd name="connsiteY56" fmla="*/ 247650 h 590550"/>
                <a:gd name="connsiteX57" fmla="*/ 485775 w 590550"/>
                <a:gd name="connsiteY57" fmla="*/ 228600 h 590550"/>
                <a:gd name="connsiteX58" fmla="*/ 514350 w 590550"/>
                <a:gd name="connsiteY58" fmla="*/ 257175 h 590550"/>
                <a:gd name="connsiteX59" fmla="*/ 485775 w 590550"/>
                <a:gd name="connsiteY59" fmla="*/ 285750 h 590550"/>
                <a:gd name="connsiteX60" fmla="*/ 457200 w 590550"/>
                <a:gd name="connsiteY60" fmla="*/ 257175 h 590550"/>
                <a:gd name="connsiteX61" fmla="*/ 485775 w 590550"/>
                <a:gd name="connsiteY61" fmla="*/ 228600 h 590550"/>
                <a:gd name="connsiteX62" fmla="*/ 152400 w 590550"/>
                <a:gd name="connsiteY62" fmla="*/ 171450 h 590550"/>
                <a:gd name="connsiteX63" fmla="*/ 152400 w 590550"/>
                <a:gd name="connsiteY63" fmla="*/ 190500 h 590550"/>
                <a:gd name="connsiteX64" fmla="*/ 190500 w 590550"/>
                <a:gd name="connsiteY64" fmla="*/ 190500 h 590550"/>
                <a:gd name="connsiteX65" fmla="*/ 190500 w 590550"/>
                <a:gd name="connsiteY65" fmla="*/ 171450 h 590550"/>
                <a:gd name="connsiteX66" fmla="*/ 352425 w 590550"/>
                <a:gd name="connsiteY66" fmla="*/ 133350 h 590550"/>
                <a:gd name="connsiteX67" fmla="*/ 342900 w 590550"/>
                <a:gd name="connsiteY67" fmla="*/ 142875 h 590550"/>
                <a:gd name="connsiteX68" fmla="*/ 352425 w 590550"/>
                <a:gd name="connsiteY68" fmla="*/ 152400 h 590550"/>
                <a:gd name="connsiteX69" fmla="*/ 361950 w 590550"/>
                <a:gd name="connsiteY69" fmla="*/ 142875 h 590550"/>
                <a:gd name="connsiteX70" fmla="*/ 352425 w 590550"/>
                <a:gd name="connsiteY70" fmla="*/ 133350 h 590550"/>
                <a:gd name="connsiteX71" fmla="*/ 95250 w 590550"/>
                <a:gd name="connsiteY71" fmla="*/ 133350 h 590550"/>
                <a:gd name="connsiteX72" fmla="*/ 95250 w 590550"/>
                <a:gd name="connsiteY72" fmla="*/ 266700 h 590550"/>
                <a:gd name="connsiteX73" fmla="*/ 247650 w 590550"/>
                <a:gd name="connsiteY73" fmla="*/ 266700 h 590550"/>
                <a:gd name="connsiteX74" fmla="*/ 247650 w 590550"/>
                <a:gd name="connsiteY74" fmla="*/ 133350 h 590550"/>
                <a:gd name="connsiteX75" fmla="*/ 221466 w 590550"/>
                <a:gd name="connsiteY75" fmla="*/ 133350 h 590550"/>
                <a:gd name="connsiteX76" fmla="*/ 209550 w 590550"/>
                <a:gd name="connsiteY76" fmla="*/ 142113 h 590550"/>
                <a:gd name="connsiteX77" fmla="*/ 209550 w 590550"/>
                <a:gd name="connsiteY77" fmla="*/ 152400 h 590550"/>
                <a:gd name="connsiteX78" fmla="*/ 228600 w 590550"/>
                <a:gd name="connsiteY78" fmla="*/ 152400 h 590550"/>
                <a:gd name="connsiteX79" fmla="*/ 228600 w 590550"/>
                <a:gd name="connsiteY79" fmla="*/ 171450 h 590550"/>
                <a:gd name="connsiteX80" fmla="*/ 209550 w 590550"/>
                <a:gd name="connsiteY80" fmla="*/ 171450 h 590550"/>
                <a:gd name="connsiteX81" fmla="*/ 209550 w 590550"/>
                <a:gd name="connsiteY81" fmla="*/ 209550 h 590550"/>
                <a:gd name="connsiteX82" fmla="*/ 180975 w 590550"/>
                <a:gd name="connsiteY82" fmla="*/ 209550 h 590550"/>
                <a:gd name="connsiteX83" fmla="*/ 180975 w 590550"/>
                <a:gd name="connsiteY83" fmla="*/ 247650 h 590550"/>
                <a:gd name="connsiteX84" fmla="*/ 161925 w 590550"/>
                <a:gd name="connsiteY84" fmla="*/ 247650 h 590550"/>
                <a:gd name="connsiteX85" fmla="*/ 161925 w 590550"/>
                <a:gd name="connsiteY85" fmla="*/ 209550 h 590550"/>
                <a:gd name="connsiteX86" fmla="*/ 133350 w 590550"/>
                <a:gd name="connsiteY86" fmla="*/ 209550 h 590550"/>
                <a:gd name="connsiteX87" fmla="*/ 133350 w 590550"/>
                <a:gd name="connsiteY87" fmla="*/ 171450 h 590550"/>
                <a:gd name="connsiteX88" fmla="*/ 114300 w 590550"/>
                <a:gd name="connsiteY88" fmla="*/ 171450 h 590550"/>
                <a:gd name="connsiteX89" fmla="*/ 114300 w 590550"/>
                <a:gd name="connsiteY89" fmla="*/ 152400 h 590550"/>
                <a:gd name="connsiteX90" fmla="*/ 133350 w 590550"/>
                <a:gd name="connsiteY90" fmla="*/ 152400 h 590550"/>
                <a:gd name="connsiteX91" fmla="*/ 133350 w 590550"/>
                <a:gd name="connsiteY91" fmla="*/ 142113 h 590550"/>
                <a:gd name="connsiteX92" fmla="*/ 121434 w 590550"/>
                <a:gd name="connsiteY92" fmla="*/ 133350 h 590550"/>
                <a:gd name="connsiteX93" fmla="*/ 352425 w 590550"/>
                <a:gd name="connsiteY93" fmla="*/ 114300 h 590550"/>
                <a:gd name="connsiteX94" fmla="*/ 381000 w 590550"/>
                <a:gd name="connsiteY94" fmla="*/ 142875 h 590550"/>
                <a:gd name="connsiteX95" fmla="*/ 352425 w 590550"/>
                <a:gd name="connsiteY95" fmla="*/ 171450 h 590550"/>
                <a:gd name="connsiteX96" fmla="*/ 323850 w 590550"/>
                <a:gd name="connsiteY96" fmla="*/ 142875 h 590550"/>
                <a:gd name="connsiteX97" fmla="*/ 352425 w 590550"/>
                <a:gd name="connsiteY97" fmla="*/ 114300 h 590550"/>
                <a:gd name="connsiteX98" fmla="*/ 473459 w 590550"/>
                <a:gd name="connsiteY98" fmla="*/ 107565 h 590550"/>
                <a:gd name="connsiteX99" fmla="*/ 518293 w 590550"/>
                <a:gd name="connsiteY99" fmla="*/ 152399 h 590550"/>
                <a:gd name="connsiteX100" fmla="*/ 473459 w 590550"/>
                <a:gd name="connsiteY100" fmla="*/ 197233 h 590550"/>
                <a:gd name="connsiteX101" fmla="*/ 459991 w 590550"/>
                <a:gd name="connsiteY101" fmla="*/ 183765 h 590550"/>
                <a:gd name="connsiteX102" fmla="*/ 480984 w 590550"/>
                <a:gd name="connsiteY102" fmla="*/ 162772 h 590550"/>
                <a:gd name="connsiteX103" fmla="*/ 377581 w 590550"/>
                <a:gd name="connsiteY103" fmla="*/ 218188 h 590550"/>
                <a:gd name="connsiteX104" fmla="*/ 342900 w 590550"/>
                <a:gd name="connsiteY104" fmla="*/ 315334 h 590550"/>
                <a:gd name="connsiteX105" fmla="*/ 342900 w 590550"/>
                <a:gd name="connsiteY105" fmla="*/ 342899 h 590550"/>
                <a:gd name="connsiteX106" fmla="*/ 323850 w 590550"/>
                <a:gd name="connsiteY106" fmla="*/ 342899 h 590550"/>
                <a:gd name="connsiteX107" fmla="*/ 323850 w 590550"/>
                <a:gd name="connsiteY107" fmla="*/ 315334 h 590550"/>
                <a:gd name="connsiteX108" fmla="*/ 362836 w 590550"/>
                <a:gd name="connsiteY108" fmla="*/ 206139 h 590550"/>
                <a:gd name="connsiteX109" fmla="*/ 482594 w 590550"/>
                <a:gd name="connsiteY109" fmla="*/ 143636 h 590550"/>
                <a:gd name="connsiteX110" fmla="*/ 459991 w 590550"/>
                <a:gd name="connsiteY110" fmla="*/ 121033 h 590550"/>
                <a:gd name="connsiteX111" fmla="*/ 304800 w 590550"/>
                <a:gd name="connsiteY111" fmla="*/ 95250 h 590550"/>
                <a:gd name="connsiteX112" fmla="*/ 304800 w 590550"/>
                <a:gd name="connsiteY112" fmla="*/ 533400 h 590550"/>
                <a:gd name="connsiteX113" fmla="*/ 533400 w 590550"/>
                <a:gd name="connsiteY113" fmla="*/ 533400 h 590550"/>
                <a:gd name="connsiteX114" fmla="*/ 533400 w 590550"/>
                <a:gd name="connsiteY114" fmla="*/ 95250 h 590550"/>
                <a:gd name="connsiteX115" fmla="*/ 57150 w 590550"/>
                <a:gd name="connsiteY115" fmla="*/ 95250 h 590550"/>
                <a:gd name="connsiteX116" fmla="*/ 57150 w 590550"/>
                <a:gd name="connsiteY116" fmla="*/ 533400 h 590550"/>
                <a:gd name="connsiteX117" fmla="*/ 285750 w 590550"/>
                <a:gd name="connsiteY117" fmla="*/ 533400 h 590550"/>
                <a:gd name="connsiteX118" fmla="*/ 285750 w 590550"/>
                <a:gd name="connsiteY118" fmla="*/ 95250 h 590550"/>
                <a:gd name="connsiteX119" fmla="*/ 245145 w 590550"/>
                <a:gd name="connsiteY119" fmla="*/ 95250 h 590550"/>
                <a:gd name="connsiteX120" fmla="*/ 237325 w 590550"/>
                <a:gd name="connsiteY120" fmla="*/ 114300 h 590550"/>
                <a:gd name="connsiteX121" fmla="*/ 266700 w 590550"/>
                <a:gd name="connsiteY121" fmla="*/ 114300 h 590550"/>
                <a:gd name="connsiteX122" fmla="*/ 266700 w 590550"/>
                <a:gd name="connsiteY122" fmla="*/ 285750 h 590550"/>
                <a:gd name="connsiteX123" fmla="*/ 76200 w 590550"/>
                <a:gd name="connsiteY123" fmla="*/ 285750 h 590550"/>
                <a:gd name="connsiteX124" fmla="*/ 76200 w 590550"/>
                <a:gd name="connsiteY124" fmla="*/ 114300 h 590550"/>
                <a:gd name="connsiteX125" fmla="*/ 105575 w 590550"/>
                <a:gd name="connsiteY125" fmla="*/ 114300 h 590550"/>
                <a:gd name="connsiteX126" fmla="*/ 97755 w 590550"/>
                <a:gd name="connsiteY126" fmla="*/ 95250 h 590550"/>
                <a:gd name="connsiteX127" fmla="*/ 19050 w 590550"/>
                <a:gd name="connsiteY127" fmla="*/ 95250 h 590550"/>
                <a:gd name="connsiteX128" fmla="*/ 19050 w 590550"/>
                <a:gd name="connsiteY128" fmla="*/ 571500 h 590550"/>
                <a:gd name="connsiteX129" fmla="*/ 571500 w 590550"/>
                <a:gd name="connsiteY129" fmla="*/ 571500 h 590550"/>
                <a:gd name="connsiteX130" fmla="*/ 571500 w 590550"/>
                <a:gd name="connsiteY130" fmla="*/ 95250 h 590550"/>
                <a:gd name="connsiteX131" fmla="*/ 552450 w 590550"/>
                <a:gd name="connsiteY131" fmla="*/ 95250 h 590550"/>
                <a:gd name="connsiteX132" fmla="*/ 552450 w 590550"/>
                <a:gd name="connsiteY132" fmla="*/ 552450 h 590550"/>
                <a:gd name="connsiteX133" fmla="*/ 38100 w 590550"/>
                <a:gd name="connsiteY133" fmla="*/ 552450 h 590550"/>
                <a:gd name="connsiteX134" fmla="*/ 38100 w 590550"/>
                <a:gd name="connsiteY134" fmla="*/ 95250 h 590550"/>
                <a:gd name="connsiteX135" fmla="*/ 171450 w 590550"/>
                <a:gd name="connsiteY135" fmla="*/ 66675 h 590550"/>
                <a:gd name="connsiteX136" fmla="*/ 161925 w 590550"/>
                <a:gd name="connsiteY136" fmla="*/ 76200 h 590550"/>
                <a:gd name="connsiteX137" fmla="*/ 171450 w 590550"/>
                <a:gd name="connsiteY137" fmla="*/ 85725 h 590550"/>
                <a:gd name="connsiteX138" fmla="*/ 180975 w 590550"/>
                <a:gd name="connsiteY138" fmla="*/ 76200 h 590550"/>
                <a:gd name="connsiteX139" fmla="*/ 171450 w 590550"/>
                <a:gd name="connsiteY139" fmla="*/ 66675 h 590550"/>
                <a:gd name="connsiteX140" fmla="*/ 171450 w 590550"/>
                <a:gd name="connsiteY140" fmla="*/ 47625 h 590550"/>
                <a:gd name="connsiteX141" fmla="*/ 200025 w 590550"/>
                <a:gd name="connsiteY141" fmla="*/ 76200 h 590550"/>
                <a:gd name="connsiteX142" fmla="*/ 171450 w 590550"/>
                <a:gd name="connsiteY142" fmla="*/ 104775 h 590550"/>
                <a:gd name="connsiteX143" fmla="*/ 142875 w 590550"/>
                <a:gd name="connsiteY143" fmla="*/ 76200 h 590550"/>
                <a:gd name="connsiteX144" fmla="*/ 171450 w 590550"/>
                <a:gd name="connsiteY144" fmla="*/ 47625 h 590550"/>
                <a:gd name="connsiteX145" fmla="*/ 171450 w 590550"/>
                <a:gd name="connsiteY145" fmla="*/ 19050 h 590550"/>
                <a:gd name="connsiteX146" fmla="*/ 114300 w 590550"/>
                <a:gd name="connsiteY146" fmla="*/ 76200 h 590550"/>
                <a:gd name="connsiteX147" fmla="*/ 146971 w 590550"/>
                <a:gd name="connsiteY147" fmla="*/ 127778 h 590550"/>
                <a:gd name="connsiteX148" fmla="*/ 152400 w 590550"/>
                <a:gd name="connsiteY148" fmla="*/ 130359 h 590550"/>
                <a:gd name="connsiteX149" fmla="*/ 152400 w 590550"/>
                <a:gd name="connsiteY149" fmla="*/ 152400 h 590550"/>
                <a:gd name="connsiteX150" fmla="*/ 190500 w 590550"/>
                <a:gd name="connsiteY150" fmla="*/ 152400 h 590550"/>
                <a:gd name="connsiteX151" fmla="*/ 190500 w 590550"/>
                <a:gd name="connsiteY151" fmla="*/ 130359 h 590550"/>
                <a:gd name="connsiteX152" fmla="*/ 195929 w 590550"/>
                <a:gd name="connsiteY152" fmla="*/ 127768 h 590550"/>
                <a:gd name="connsiteX153" fmla="*/ 228600 w 590550"/>
                <a:gd name="connsiteY153" fmla="*/ 76200 h 590550"/>
                <a:gd name="connsiteX154" fmla="*/ 171450 w 590550"/>
                <a:gd name="connsiteY154" fmla="*/ 19050 h 590550"/>
                <a:gd name="connsiteX155" fmla="*/ 171450 w 590550"/>
                <a:gd name="connsiteY155" fmla="*/ 0 h 590550"/>
                <a:gd name="connsiteX156" fmla="*/ 247650 w 590550"/>
                <a:gd name="connsiteY156" fmla="*/ 76200 h 590550"/>
                <a:gd name="connsiteX157" fmla="*/ 590550 w 590550"/>
                <a:gd name="connsiteY157" fmla="*/ 76200 h 590550"/>
                <a:gd name="connsiteX158" fmla="*/ 590550 w 590550"/>
                <a:gd name="connsiteY158" fmla="*/ 590550 h 590550"/>
                <a:gd name="connsiteX159" fmla="*/ 0 w 590550"/>
                <a:gd name="connsiteY159" fmla="*/ 590550 h 590550"/>
                <a:gd name="connsiteX160" fmla="*/ 0 w 590550"/>
                <a:gd name="connsiteY160" fmla="*/ 76200 h 590550"/>
                <a:gd name="connsiteX161" fmla="*/ 95250 w 590550"/>
                <a:gd name="connsiteY161" fmla="*/ 76200 h 590550"/>
                <a:gd name="connsiteX162" fmla="*/ 171450 w 590550"/>
                <a:gd name="connsiteY162"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590550" h="590550">
                  <a:moveTo>
                    <a:pt x="247650" y="495300"/>
                  </a:moveTo>
                  <a:lnTo>
                    <a:pt x="266700" y="495300"/>
                  </a:lnTo>
                  <a:lnTo>
                    <a:pt x="266700" y="514350"/>
                  </a:lnTo>
                  <a:lnTo>
                    <a:pt x="247650" y="514350"/>
                  </a:lnTo>
                  <a:close/>
                  <a:moveTo>
                    <a:pt x="76200" y="495300"/>
                  </a:moveTo>
                  <a:lnTo>
                    <a:pt x="228600" y="495300"/>
                  </a:lnTo>
                  <a:lnTo>
                    <a:pt x="228600" y="514350"/>
                  </a:lnTo>
                  <a:lnTo>
                    <a:pt x="76200" y="514350"/>
                  </a:lnTo>
                  <a:close/>
                  <a:moveTo>
                    <a:pt x="76200" y="457200"/>
                  </a:moveTo>
                  <a:lnTo>
                    <a:pt x="266700" y="457200"/>
                  </a:lnTo>
                  <a:lnTo>
                    <a:pt x="266700" y="476250"/>
                  </a:lnTo>
                  <a:lnTo>
                    <a:pt x="76200" y="476250"/>
                  </a:lnTo>
                  <a:close/>
                  <a:moveTo>
                    <a:pt x="76200" y="419100"/>
                  </a:moveTo>
                  <a:lnTo>
                    <a:pt x="266700" y="419100"/>
                  </a:lnTo>
                  <a:lnTo>
                    <a:pt x="266700" y="438150"/>
                  </a:lnTo>
                  <a:lnTo>
                    <a:pt x="76200" y="438150"/>
                  </a:lnTo>
                  <a:close/>
                  <a:moveTo>
                    <a:pt x="342900" y="381000"/>
                  </a:moveTo>
                  <a:lnTo>
                    <a:pt x="342900" y="495300"/>
                  </a:lnTo>
                  <a:lnTo>
                    <a:pt x="495300" y="495300"/>
                  </a:lnTo>
                  <a:lnTo>
                    <a:pt x="495300" y="381000"/>
                  </a:lnTo>
                  <a:close/>
                  <a:moveTo>
                    <a:pt x="76200" y="381000"/>
                  </a:moveTo>
                  <a:lnTo>
                    <a:pt x="266700" y="381000"/>
                  </a:lnTo>
                  <a:lnTo>
                    <a:pt x="266700" y="400050"/>
                  </a:lnTo>
                  <a:lnTo>
                    <a:pt x="76200" y="400050"/>
                  </a:lnTo>
                  <a:close/>
                  <a:moveTo>
                    <a:pt x="323850" y="361950"/>
                  </a:moveTo>
                  <a:lnTo>
                    <a:pt x="514350" y="361950"/>
                  </a:lnTo>
                  <a:lnTo>
                    <a:pt x="514350" y="514350"/>
                  </a:lnTo>
                  <a:lnTo>
                    <a:pt x="323850" y="514350"/>
                  </a:lnTo>
                  <a:close/>
                  <a:moveTo>
                    <a:pt x="114300" y="342900"/>
                  </a:moveTo>
                  <a:lnTo>
                    <a:pt x="266700" y="342900"/>
                  </a:lnTo>
                  <a:lnTo>
                    <a:pt x="266700" y="361950"/>
                  </a:lnTo>
                  <a:lnTo>
                    <a:pt x="114300" y="361950"/>
                  </a:lnTo>
                  <a:close/>
                  <a:moveTo>
                    <a:pt x="76200" y="342900"/>
                  </a:moveTo>
                  <a:lnTo>
                    <a:pt x="95250" y="342900"/>
                  </a:lnTo>
                  <a:lnTo>
                    <a:pt x="95250" y="361950"/>
                  </a:lnTo>
                  <a:lnTo>
                    <a:pt x="76200" y="361950"/>
                  </a:lnTo>
                  <a:close/>
                  <a:moveTo>
                    <a:pt x="76200" y="304800"/>
                  </a:moveTo>
                  <a:lnTo>
                    <a:pt x="266700" y="304800"/>
                  </a:lnTo>
                  <a:lnTo>
                    <a:pt x="266700" y="323850"/>
                  </a:lnTo>
                  <a:lnTo>
                    <a:pt x="76200" y="323850"/>
                  </a:lnTo>
                  <a:close/>
                  <a:moveTo>
                    <a:pt x="378208" y="279015"/>
                  </a:moveTo>
                  <a:lnTo>
                    <a:pt x="395287" y="296093"/>
                  </a:lnTo>
                  <a:lnTo>
                    <a:pt x="412365" y="279015"/>
                  </a:lnTo>
                  <a:lnTo>
                    <a:pt x="425833" y="292483"/>
                  </a:lnTo>
                  <a:lnTo>
                    <a:pt x="408755" y="309562"/>
                  </a:lnTo>
                  <a:lnTo>
                    <a:pt x="425833" y="326640"/>
                  </a:lnTo>
                  <a:lnTo>
                    <a:pt x="412365" y="340108"/>
                  </a:lnTo>
                  <a:lnTo>
                    <a:pt x="395287" y="323030"/>
                  </a:lnTo>
                  <a:lnTo>
                    <a:pt x="378208" y="340108"/>
                  </a:lnTo>
                  <a:lnTo>
                    <a:pt x="364740" y="326640"/>
                  </a:lnTo>
                  <a:lnTo>
                    <a:pt x="381818" y="309562"/>
                  </a:lnTo>
                  <a:lnTo>
                    <a:pt x="364740" y="292483"/>
                  </a:lnTo>
                  <a:close/>
                  <a:moveTo>
                    <a:pt x="485775" y="247650"/>
                  </a:moveTo>
                  <a:cubicBezTo>
                    <a:pt x="480527" y="247650"/>
                    <a:pt x="476250" y="251917"/>
                    <a:pt x="476250" y="257175"/>
                  </a:cubicBezTo>
                  <a:cubicBezTo>
                    <a:pt x="476250" y="262433"/>
                    <a:pt x="480527" y="266700"/>
                    <a:pt x="485775" y="266700"/>
                  </a:cubicBezTo>
                  <a:cubicBezTo>
                    <a:pt x="491023" y="266700"/>
                    <a:pt x="495300" y="262433"/>
                    <a:pt x="495300" y="257175"/>
                  </a:cubicBezTo>
                  <a:cubicBezTo>
                    <a:pt x="495300" y="251917"/>
                    <a:pt x="491023" y="247650"/>
                    <a:pt x="485775" y="247650"/>
                  </a:cubicBezTo>
                  <a:close/>
                  <a:moveTo>
                    <a:pt x="485775" y="228600"/>
                  </a:moveTo>
                  <a:cubicBezTo>
                    <a:pt x="501529" y="228600"/>
                    <a:pt x="514350" y="241421"/>
                    <a:pt x="514350" y="257175"/>
                  </a:cubicBezTo>
                  <a:cubicBezTo>
                    <a:pt x="514350" y="272929"/>
                    <a:pt x="501529" y="285750"/>
                    <a:pt x="485775" y="285750"/>
                  </a:cubicBezTo>
                  <a:cubicBezTo>
                    <a:pt x="470021" y="285750"/>
                    <a:pt x="457200" y="272929"/>
                    <a:pt x="457200" y="257175"/>
                  </a:cubicBezTo>
                  <a:cubicBezTo>
                    <a:pt x="457200" y="241421"/>
                    <a:pt x="470021" y="228600"/>
                    <a:pt x="485775" y="228600"/>
                  </a:cubicBezTo>
                  <a:close/>
                  <a:moveTo>
                    <a:pt x="152400" y="171450"/>
                  </a:moveTo>
                  <a:lnTo>
                    <a:pt x="152400" y="190500"/>
                  </a:lnTo>
                  <a:lnTo>
                    <a:pt x="190500" y="190500"/>
                  </a:lnTo>
                  <a:lnTo>
                    <a:pt x="190500" y="171450"/>
                  </a:lnTo>
                  <a:close/>
                  <a:moveTo>
                    <a:pt x="352425" y="133350"/>
                  </a:moveTo>
                  <a:cubicBezTo>
                    <a:pt x="347177" y="133350"/>
                    <a:pt x="342900" y="137617"/>
                    <a:pt x="342900" y="142875"/>
                  </a:cubicBezTo>
                  <a:cubicBezTo>
                    <a:pt x="342900" y="148133"/>
                    <a:pt x="347177" y="152400"/>
                    <a:pt x="352425" y="152400"/>
                  </a:cubicBezTo>
                  <a:cubicBezTo>
                    <a:pt x="357673" y="152400"/>
                    <a:pt x="361950" y="148133"/>
                    <a:pt x="361950" y="142875"/>
                  </a:cubicBezTo>
                  <a:cubicBezTo>
                    <a:pt x="361950" y="137617"/>
                    <a:pt x="357673" y="133350"/>
                    <a:pt x="352425" y="133350"/>
                  </a:cubicBezTo>
                  <a:close/>
                  <a:moveTo>
                    <a:pt x="95250" y="133350"/>
                  </a:moveTo>
                  <a:lnTo>
                    <a:pt x="95250" y="266700"/>
                  </a:lnTo>
                  <a:lnTo>
                    <a:pt x="247650" y="266700"/>
                  </a:lnTo>
                  <a:lnTo>
                    <a:pt x="247650" y="133350"/>
                  </a:lnTo>
                  <a:lnTo>
                    <a:pt x="221466" y="133350"/>
                  </a:lnTo>
                  <a:cubicBezTo>
                    <a:pt x="217770" y="136589"/>
                    <a:pt x="213865" y="139608"/>
                    <a:pt x="209550" y="142113"/>
                  </a:cubicBezTo>
                  <a:lnTo>
                    <a:pt x="209550" y="152400"/>
                  </a:lnTo>
                  <a:lnTo>
                    <a:pt x="228600" y="152400"/>
                  </a:lnTo>
                  <a:lnTo>
                    <a:pt x="228600" y="171450"/>
                  </a:lnTo>
                  <a:lnTo>
                    <a:pt x="209550" y="171450"/>
                  </a:lnTo>
                  <a:lnTo>
                    <a:pt x="209550" y="209550"/>
                  </a:lnTo>
                  <a:lnTo>
                    <a:pt x="180975" y="209550"/>
                  </a:lnTo>
                  <a:lnTo>
                    <a:pt x="180975" y="247650"/>
                  </a:lnTo>
                  <a:lnTo>
                    <a:pt x="161925" y="247650"/>
                  </a:lnTo>
                  <a:lnTo>
                    <a:pt x="161925" y="209550"/>
                  </a:lnTo>
                  <a:lnTo>
                    <a:pt x="133350" y="209550"/>
                  </a:lnTo>
                  <a:lnTo>
                    <a:pt x="133350" y="171450"/>
                  </a:lnTo>
                  <a:lnTo>
                    <a:pt x="114300" y="171450"/>
                  </a:lnTo>
                  <a:lnTo>
                    <a:pt x="114300" y="152400"/>
                  </a:lnTo>
                  <a:lnTo>
                    <a:pt x="133350" y="152400"/>
                  </a:lnTo>
                  <a:lnTo>
                    <a:pt x="133350" y="142113"/>
                  </a:lnTo>
                  <a:cubicBezTo>
                    <a:pt x="129035" y="139608"/>
                    <a:pt x="125120" y="136589"/>
                    <a:pt x="121434" y="133350"/>
                  </a:cubicBezTo>
                  <a:close/>
                  <a:moveTo>
                    <a:pt x="352425" y="114300"/>
                  </a:moveTo>
                  <a:cubicBezTo>
                    <a:pt x="368179" y="114300"/>
                    <a:pt x="381000" y="127121"/>
                    <a:pt x="381000" y="142875"/>
                  </a:cubicBezTo>
                  <a:cubicBezTo>
                    <a:pt x="381000" y="158629"/>
                    <a:pt x="368179" y="171450"/>
                    <a:pt x="352425" y="171450"/>
                  </a:cubicBezTo>
                  <a:cubicBezTo>
                    <a:pt x="336671" y="171450"/>
                    <a:pt x="323850" y="158629"/>
                    <a:pt x="323850" y="142875"/>
                  </a:cubicBezTo>
                  <a:cubicBezTo>
                    <a:pt x="323850" y="127121"/>
                    <a:pt x="336671" y="114300"/>
                    <a:pt x="352425" y="114300"/>
                  </a:cubicBezTo>
                  <a:close/>
                  <a:moveTo>
                    <a:pt x="473459" y="107565"/>
                  </a:moveTo>
                  <a:lnTo>
                    <a:pt x="518293" y="152399"/>
                  </a:lnTo>
                  <a:lnTo>
                    <a:pt x="473459" y="197233"/>
                  </a:lnTo>
                  <a:lnTo>
                    <a:pt x="459991" y="183765"/>
                  </a:lnTo>
                  <a:lnTo>
                    <a:pt x="480984" y="162772"/>
                  </a:lnTo>
                  <a:cubicBezTo>
                    <a:pt x="440646" y="166782"/>
                    <a:pt x="403565" y="186422"/>
                    <a:pt x="377581" y="218188"/>
                  </a:cubicBezTo>
                  <a:cubicBezTo>
                    <a:pt x="355216" y="245516"/>
                    <a:pt x="342900" y="280015"/>
                    <a:pt x="342900" y="315334"/>
                  </a:cubicBezTo>
                  <a:lnTo>
                    <a:pt x="342900" y="342899"/>
                  </a:lnTo>
                  <a:lnTo>
                    <a:pt x="323850" y="342899"/>
                  </a:lnTo>
                  <a:lnTo>
                    <a:pt x="323850" y="315334"/>
                  </a:lnTo>
                  <a:cubicBezTo>
                    <a:pt x="323850" y="275634"/>
                    <a:pt x="337699" y="236848"/>
                    <a:pt x="362836" y="206139"/>
                  </a:cubicBezTo>
                  <a:cubicBezTo>
                    <a:pt x="392801" y="169506"/>
                    <a:pt x="435893" y="147332"/>
                    <a:pt x="482594" y="143636"/>
                  </a:cubicBezTo>
                  <a:lnTo>
                    <a:pt x="459991" y="121033"/>
                  </a:lnTo>
                  <a:close/>
                  <a:moveTo>
                    <a:pt x="304800" y="95250"/>
                  </a:moveTo>
                  <a:lnTo>
                    <a:pt x="304800" y="533400"/>
                  </a:lnTo>
                  <a:lnTo>
                    <a:pt x="533400" y="533400"/>
                  </a:lnTo>
                  <a:lnTo>
                    <a:pt x="533400" y="95250"/>
                  </a:lnTo>
                  <a:close/>
                  <a:moveTo>
                    <a:pt x="57150" y="95250"/>
                  </a:moveTo>
                  <a:lnTo>
                    <a:pt x="57150" y="533400"/>
                  </a:lnTo>
                  <a:lnTo>
                    <a:pt x="285750" y="533400"/>
                  </a:lnTo>
                  <a:lnTo>
                    <a:pt x="285750" y="95250"/>
                  </a:lnTo>
                  <a:lnTo>
                    <a:pt x="245145" y="95250"/>
                  </a:lnTo>
                  <a:cubicBezTo>
                    <a:pt x="243392" y="101946"/>
                    <a:pt x="240773" y="108356"/>
                    <a:pt x="237325" y="114300"/>
                  </a:cubicBezTo>
                  <a:lnTo>
                    <a:pt x="266700" y="114300"/>
                  </a:lnTo>
                  <a:lnTo>
                    <a:pt x="266700" y="285750"/>
                  </a:lnTo>
                  <a:lnTo>
                    <a:pt x="76200" y="285750"/>
                  </a:lnTo>
                  <a:lnTo>
                    <a:pt x="76200" y="114300"/>
                  </a:lnTo>
                  <a:lnTo>
                    <a:pt x="105575" y="114300"/>
                  </a:lnTo>
                  <a:cubicBezTo>
                    <a:pt x="102118" y="108356"/>
                    <a:pt x="99508" y="101946"/>
                    <a:pt x="97755" y="95250"/>
                  </a:cubicBezTo>
                  <a:close/>
                  <a:moveTo>
                    <a:pt x="19050" y="95250"/>
                  </a:moveTo>
                  <a:lnTo>
                    <a:pt x="19050" y="571500"/>
                  </a:lnTo>
                  <a:lnTo>
                    <a:pt x="571500" y="571500"/>
                  </a:lnTo>
                  <a:lnTo>
                    <a:pt x="571500" y="95250"/>
                  </a:lnTo>
                  <a:lnTo>
                    <a:pt x="552450" y="95250"/>
                  </a:lnTo>
                  <a:lnTo>
                    <a:pt x="552450" y="552450"/>
                  </a:lnTo>
                  <a:lnTo>
                    <a:pt x="38100" y="552450"/>
                  </a:lnTo>
                  <a:lnTo>
                    <a:pt x="38100" y="95250"/>
                  </a:lnTo>
                  <a:close/>
                  <a:moveTo>
                    <a:pt x="171450" y="66675"/>
                  </a:moveTo>
                  <a:cubicBezTo>
                    <a:pt x="166202" y="66675"/>
                    <a:pt x="161925" y="70942"/>
                    <a:pt x="161925" y="76200"/>
                  </a:cubicBezTo>
                  <a:cubicBezTo>
                    <a:pt x="161925" y="81458"/>
                    <a:pt x="166202" y="85725"/>
                    <a:pt x="171450" y="85725"/>
                  </a:cubicBezTo>
                  <a:cubicBezTo>
                    <a:pt x="176698" y="85725"/>
                    <a:pt x="180975" y="81458"/>
                    <a:pt x="180975" y="76200"/>
                  </a:cubicBezTo>
                  <a:cubicBezTo>
                    <a:pt x="180975" y="70942"/>
                    <a:pt x="176698" y="66675"/>
                    <a:pt x="171450" y="66675"/>
                  </a:cubicBezTo>
                  <a:close/>
                  <a:moveTo>
                    <a:pt x="171450" y="47625"/>
                  </a:moveTo>
                  <a:cubicBezTo>
                    <a:pt x="187204" y="47625"/>
                    <a:pt x="200025" y="60446"/>
                    <a:pt x="200025" y="76200"/>
                  </a:cubicBezTo>
                  <a:cubicBezTo>
                    <a:pt x="200025" y="91954"/>
                    <a:pt x="187204" y="104775"/>
                    <a:pt x="171450" y="104775"/>
                  </a:cubicBezTo>
                  <a:cubicBezTo>
                    <a:pt x="155696" y="104775"/>
                    <a:pt x="142875" y="91954"/>
                    <a:pt x="142875" y="76200"/>
                  </a:cubicBezTo>
                  <a:cubicBezTo>
                    <a:pt x="142875" y="60446"/>
                    <a:pt x="155696" y="47625"/>
                    <a:pt x="171450" y="47625"/>
                  </a:cubicBezTo>
                  <a:close/>
                  <a:moveTo>
                    <a:pt x="171450" y="19050"/>
                  </a:moveTo>
                  <a:cubicBezTo>
                    <a:pt x="139932" y="19050"/>
                    <a:pt x="114300" y="44682"/>
                    <a:pt x="114300" y="76200"/>
                  </a:cubicBezTo>
                  <a:cubicBezTo>
                    <a:pt x="114300" y="98088"/>
                    <a:pt x="127121" y="118329"/>
                    <a:pt x="146971" y="127778"/>
                  </a:cubicBezTo>
                  <a:lnTo>
                    <a:pt x="152400" y="130359"/>
                  </a:lnTo>
                  <a:lnTo>
                    <a:pt x="152400" y="152400"/>
                  </a:lnTo>
                  <a:lnTo>
                    <a:pt x="190500" y="152400"/>
                  </a:lnTo>
                  <a:lnTo>
                    <a:pt x="190500" y="130359"/>
                  </a:lnTo>
                  <a:lnTo>
                    <a:pt x="195929" y="127768"/>
                  </a:lnTo>
                  <a:cubicBezTo>
                    <a:pt x="215779" y="118329"/>
                    <a:pt x="228600" y="98088"/>
                    <a:pt x="228600" y="76200"/>
                  </a:cubicBezTo>
                  <a:cubicBezTo>
                    <a:pt x="228600" y="44682"/>
                    <a:pt x="202968" y="19050"/>
                    <a:pt x="171450" y="19050"/>
                  </a:cubicBezTo>
                  <a:close/>
                  <a:moveTo>
                    <a:pt x="171450" y="0"/>
                  </a:moveTo>
                  <a:cubicBezTo>
                    <a:pt x="213465" y="0"/>
                    <a:pt x="247650" y="34185"/>
                    <a:pt x="247650" y="76200"/>
                  </a:cubicBezTo>
                  <a:lnTo>
                    <a:pt x="590550" y="76200"/>
                  </a:lnTo>
                  <a:lnTo>
                    <a:pt x="590550" y="590550"/>
                  </a:lnTo>
                  <a:lnTo>
                    <a:pt x="0" y="590550"/>
                  </a:lnTo>
                  <a:lnTo>
                    <a:pt x="0" y="76200"/>
                  </a:lnTo>
                  <a:lnTo>
                    <a:pt x="95250" y="76200"/>
                  </a:lnTo>
                  <a:cubicBezTo>
                    <a:pt x="95250" y="34185"/>
                    <a:pt x="129435" y="0"/>
                    <a:pt x="171450" y="0"/>
                  </a:cubicBezTo>
                  <a:close/>
                </a:path>
              </a:pathLst>
            </a:custGeom>
            <a:grpFill/>
            <a:ln w="9525"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15DB8ED5-02E3-1D76-363B-F983C159DD3D}"/>
              </a:ext>
            </a:extLst>
          </p:cNvPr>
          <p:cNvGrpSpPr/>
          <p:nvPr/>
        </p:nvGrpSpPr>
        <p:grpSpPr>
          <a:xfrm>
            <a:off x="5624141" y="2974508"/>
            <a:ext cx="720992" cy="489430"/>
            <a:chOff x="2042129" y="3050702"/>
            <a:chExt cx="420075" cy="350901"/>
          </a:xfrm>
          <a:solidFill>
            <a:srgbClr val="2BB8AB"/>
          </a:solidFill>
        </p:grpSpPr>
        <p:sp>
          <p:nvSpPr>
            <p:cNvPr id="10" name="Oval 9">
              <a:extLst>
                <a:ext uri="{FF2B5EF4-FFF2-40B4-BE49-F238E27FC236}">
                  <a16:creationId xmlns:a16="http://schemas.microsoft.com/office/drawing/2014/main" id="{3BC443FC-29B9-8BA1-C7AB-0D83C48AF3C7}"/>
                </a:ext>
              </a:extLst>
            </p:cNvPr>
            <p:cNvSpPr/>
            <p:nvPr/>
          </p:nvSpPr>
          <p:spPr>
            <a:xfrm>
              <a:off x="2042129" y="3050702"/>
              <a:ext cx="186698" cy="186698"/>
            </a:xfrm>
            <a:prstGeom prst="ellipse">
              <a:avLst/>
            </a:prstGeom>
            <a:solidFill>
              <a:srgbClr val="2BB8A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5">
              <a:extLst>
                <a:ext uri="{FF2B5EF4-FFF2-40B4-BE49-F238E27FC236}">
                  <a16:creationId xmlns:a16="http://schemas.microsoft.com/office/drawing/2014/main" id="{47BC1A4E-4345-B3E5-F316-6A7FD47FF39C}"/>
                </a:ext>
              </a:extLst>
            </p:cNvPr>
            <p:cNvSpPr/>
            <p:nvPr/>
          </p:nvSpPr>
          <p:spPr>
            <a:xfrm>
              <a:off x="2119540" y="3058939"/>
              <a:ext cx="342664" cy="342664"/>
            </a:xfrm>
            <a:custGeom>
              <a:avLst/>
              <a:gdLst>
                <a:gd name="connsiteX0" fmla="*/ 344936 w 403510"/>
                <a:gd name="connsiteY0" fmla="*/ 357952 h 403510"/>
                <a:gd name="connsiteX1" fmla="*/ 357952 w 403510"/>
                <a:gd name="connsiteY1" fmla="*/ 357952 h 403510"/>
                <a:gd name="connsiteX2" fmla="*/ 357952 w 403510"/>
                <a:gd name="connsiteY2" fmla="*/ 370968 h 403510"/>
                <a:gd name="connsiteX3" fmla="*/ 344936 w 403510"/>
                <a:gd name="connsiteY3" fmla="*/ 370968 h 403510"/>
                <a:gd name="connsiteX4" fmla="*/ 45558 w 403510"/>
                <a:gd name="connsiteY4" fmla="*/ 357952 h 403510"/>
                <a:gd name="connsiteX5" fmla="*/ 58574 w 403510"/>
                <a:gd name="connsiteY5" fmla="*/ 357952 h 403510"/>
                <a:gd name="connsiteX6" fmla="*/ 58574 w 403510"/>
                <a:gd name="connsiteY6" fmla="*/ 370968 h 403510"/>
                <a:gd name="connsiteX7" fmla="*/ 45558 w 403510"/>
                <a:gd name="connsiteY7" fmla="*/ 370968 h 403510"/>
                <a:gd name="connsiteX8" fmla="*/ 195247 w 403510"/>
                <a:gd name="connsiteY8" fmla="*/ 234296 h 403510"/>
                <a:gd name="connsiteX9" fmla="*/ 208263 w 403510"/>
                <a:gd name="connsiteY9" fmla="*/ 234296 h 403510"/>
                <a:gd name="connsiteX10" fmla="*/ 208263 w 403510"/>
                <a:gd name="connsiteY10" fmla="*/ 247313 h 403510"/>
                <a:gd name="connsiteX11" fmla="*/ 234296 w 403510"/>
                <a:gd name="connsiteY11" fmla="*/ 273345 h 403510"/>
                <a:gd name="connsiteX12" fmla="*/ 221280 w 403510"/>
                <a:gd name="connsiteY12" fmla="*/ 273345 h 403510"/>
                <a:gd name="connsiteX13" fmla="*/ 208263 w 403510"/>
                <a:gd name="connsiteY13" fmla="*/ 260329 h 403510"/>
                <a:gd name="connsiteX14" fmla="*/ 195247 w 403510"/>
                <a:gd name="connsiteY14" fmla="*/ 260329 h 403510"/>
                <a:gd name="connsiteX15" fmla="*/ 182230 w 403510"/>
                <a:gd name="connsiteY15" fmla="*/ 273345 h 403510"/>
                <a:gd name="connsiteX16" fmla="*/ 195247 w 403510"/>
                <a:gd name="connsiteY16" fmla="*/ 286362 h 403510"/>
                <a:gd name="connsiteX17" fmla="*/ 208263 w 403510"/>
                <a:gd name="connsiteY17" fmla="*/ 286362 h 403510"/>
                <a:gd name="connsiteX18" fmla="*/ 234296 w 403510"/>
                <a:gd name="connsiteY18" fmla="*/ 312395 h 403510"/>
                <a:gd name="connsiteX19" fmla="*/ 208263 w 403510"/>
                <a:gd name="connsiteY19" fmla="*/ 338428 h 403510"/>
                <a:gd name="connsiteX20" fmla="*/ 208263 w 403510"/>
                <a:gd name="connsiteY20" fmla="*/ 351444 h 403510"/>
                <a:gd name="connsiteX21" fmla="*/ 195247 w 403510"/>
                <a:gd name="connsiteY21" fmla="*/ 351444 h 403510"/>
                <a:gd name="connsiteX22" fmla="*/ 195247 w 403510"/>
                <a:gd name="connsiteY22" fmla="*/ 338428 h 403510"/>
                <a:gd name="connsiteX23" fmla="*/ 169214 w 403510"/>
                <a:gd name="connsiteY23" fmla="*/ 312395 h 403510"/>
                <a:gd name="connsiteX24" fmla="*/ 169214 w 403510"/>
                <a:gd name="connsiteY24" fmla="*/ 305887 h 403510"/>
                <a:gd name="connsiteX25" fmla="*/ 182230 w 403510"/>
                <a:gd name="connsiteY25" fmla="*/ 305887 h 403510"/>
                <a:gd name="connsiteX26" fmla="*/ 182230 w 403510"/>
                <a:gd name="connsiteY26" fmla="*/ 312395 h 403510"/>
                <a:gd name="connsiteX27" fmla="*/ 195247 w 403510"/>
                <a:gd name="connsiteY27" fmla="*/ 325411 h 403510"/>
                <a:gd name="connsiteX28" fmla="*/ 208263 w 403510"/>
                <a:gd name="connsiteY28" fmla="*/ 325411 h 403510"/>
                <a:gd name="connsiteX29" fmla="*/ 221280 w 403510"/>
                <a:gd name="connsiteY29" fmla="*/ 312395 h 403510"/>
                <a:gd name="connsiteX30" fmla="*/ 208263 w 403510"/>
                <a:gd name="connsiteY30" fmla="*/ 299378 h 403510"/>
                <a:gd name="connsiteX31" fmla="*/ 195247 w 403510"/>
                <a:gd name="connsiteY31" fmla="*/ 299378 h 403510"/>
                <a:gd name="connsiteX32" fmla="*/ 169214 w 403510"/>
                <a:gd name="connsiteY32" fmla="*/ 273345 h 403510"/>
                <a:gd name="connsiteX33" fmla="*/ 195247 w 403510"/>
                <a:gd name="connsiteY33" fmla="*/ 247313 h 403510"/>
                <a:gd name="connsiteX34" fmla="*/ 201755 w 403510"/>
                <a:gd name="connsiteY34" fmla="*/ 221280 h 403510"/>
                <a:gd name="connsiteX35" fmla="*/ 130165 w 403510"/>
                <a:gd name="connsiteY35" fmla="*/ 292870 h 403510"/>
                <a:gd name="connsiteX36" fmla="*/ 201755 w 403510"/>
                <a:gd name="connsiteY36" fmla="*/ 364461 h 403510"/>
                <a:gd name="connsiteX37" fmla="*/ 273345 w 403510"/>
                <a:gd name="connsiteY37" fmla="*/ 292870 h 403510"/>
                <a:gd name="connsiteX38" fmla="*/ 201755 w 403510"/>
                <a:gd name="connsiteY38" fmla="*/ 221280 h 403510"/>
                <a:gd name="connsiteX39" fmla="*/ 233691 w 403510"/>
                <a:gd name="connsiteY39" fmla="*/ 200668 h 403510"/>
                <a:gd name="connsiteX40" fmla="*/ 227762 w 403510"/>
                <a:gd name="connsiteY40" fmla="*/ 201729 h 403510"/>
                <a:gd name="connsiteX41" fmla="*/ 224931 w 403510"/>
                <a:gd name="connsiteY41" fmla="*/ 211570 h 403510"/>
                <a:gd name="connsiteX42" fmla="*/ 286362 w 403510"/>
                <a:gd name="connsiteY42" fmla="*/ 292870 h 403510"/>
                <a:gd name="connsiteX43" fmla="*/ 201755 w 403510"/>
                <a:gd name="connsiteY43" fmla="*/ 377477 h 403510"/>
                <a:gd name="connsiteX44" fmla="*/ 117148 w 403510"/>
                <a:gd name="connsiteY44" fmla="*/ 292870 h 403510"/>
                <a:gd name="connsiteX45" fmla="*/ 171323 w 403510"/>
                <a:gd name="connsiteY45" fmla="*/ 214017 h 403510"/>
                <a:gd name="connsiteX46" fmla="*/ 159224 w 403510"/>
                <a:gd name="connsiteY46" fmla="*/ 204983 h 403510"/>
                <a:gd name="connsiteX47" fmla="*/ 104132 w 403510"/>
                <a:gd name="connsiteY47" fmla="*/ 292870 h 403510"/>
                <a:gd name="connsiteX48" fmla="*/ 201755 w 403510"/>
                <a:gd name="connsiteY48" fmla="*/ 390494 h 403510"/>
                <a:gd name="connsiteX49" fmla="*/ 299378 w 403510"/>
                <a:gd name="connsiteY49" fmla="*/ 292870 h 403510"/>
                <a:gd name="connsiteX50" fmla="*/ 233691 w 403510"/>
                <a:gd name="connsiteY50" fmla="*/ 200668 h 403510"/>
                <a:gd name="connsiteX51" fmla="*/ 207482 w 403510"/>
                <a:gd name="connsiteY51" fmla="*/ 192221 h 403510"/>
                <a:gd name="connsiteX52" fmla="*/ 197420 w 403510"/>
                <a:gd name="connsiteY52" fmla="*/ 202269 h 403510"/>
                <a:gd name="connsiteX53" fmla="*/ 202289 w 403510"/>
                <a:gd name="connsiteY53" fmla="*/ 206565 h 403510"/>
                <a:gd name="connsiteX54" fmla="*/ 206779 w 403510"/>
                <a:gd name="connsiteY54" fmla="*/ 208263 h 403510"/>
                <a:gd name="connsiteX55" fmla="*/ 207983 w 403510"/>
                <a:gd name="connsiteY55" fmla="*/ 208263 h 403510"/>
                <a:gd name="connsiteX56" fmla="*/ 214771 w 403510"/>
                <a:gd name="connsiteY56" fmla="*/ 201475 h 403510"/>
                <a:gd name="connsiteX57" fmla="*/ 212331 w 403510"/>
                <a:gd name="connsiteY57" fmla="*/ 196262 h 403510"/>
                <a:gd name="connsiteX58" fmla="*/ 351444 w 403510"/>
                <a:gd name="connsiteY58" fmla="*/ 177889 h 403510"/>
                <a:gd name="connsiteX59" fmla="*/ 395700 w 403510"/>
                <a:gd name="connsiteY59" fmla="*/ 236899 h 403510"/>
                <a:gd name="connsiteX60" fmla="*/ 385287 w 403510"/>
                <a:gd name="connsiteY60" fmla="*/ 244709 h 403510"/>
                <a:gd name="connsiteX61" fmla="*/ 357952 w 403510"/>
                <a:gd name="connsiteY61" fmla="*/ 208263 h 403510"/>
                <a:gd name="connsiteX62" fmla="*/ 357952 w 403510"/>
                <a:gd name="connsiteY62" fmla="*/ 344936 h 403510"/>
                <a:gd name="connsiteX63" fmla="*/ 344936 w 403510"/>
                <a:gd name="connsiteY63" fmla="*/ 344936 h 403510"/>
                <a:gd name="connsiteX64" fmla="*/ 344936 w 403510"/>
                <a:gd name="connsiteY64" fmla="*/ 208263 h 403510"/>
                <a:gd name="connsiteX65" fmla="*/ 317601 w 403510"/>
                <a:gd name="connsiteY65" fmla="*/ 244709 h 403510"/>
                <a:gd name="connsiteX66" fmla="*/ 307188 w 403510"/>
                <a:gd name="connsiteY66" fmla="*/ 236899 h 403510"/>
                <a:gd name="connsiteX67" fmla="*/ 52066 w 403510"/>
                <a:gd name="connsiteY67" fmla="*/ 177889 h 403510"/>
                <a:gd name="connsiteX68" fmla="*/ 96322 w 403510"/>
                <a:gd name="connsiteY68" fmla="*/ 236899 h 403510"/>
                <a:gd name="connsiteX69" fmla="*/ 85909 w 403510"/>
                <a:gd name="connsiteY69" fmla="*/ 244709 h 403510"/>
                <a:gd name="connsiteX70" fmla="*/ 58574 w 403510"/>
                <a:gd name="connsiteY70" fmla="*/ 208263 h 403510"/>
                <a:gd name="connsiteX71" fmla="*/ 58574 w 403510"/>
                <a:gd name="connsiteY71" fmla="*/ 344936 h 403510"/>
                <a:gd name="connsiteX72" fmla="*/ 45558 w 403510"/>
                <a:gd name="connsiteY72" fmla="*/ 344936 h 403510"/>
                <a:gd name="connsiteX73" fmla="*/ 45558 w 403510"/>
                <a:gd name="connsiteY73" fmla="*/ 208263 h 403510"/>
                <a:gd name="connsiteX74" fmla="*/ 18223 w 403510"/>
                <a:gd name="connsiteY74" fmla="*/ 244709 h 403510"/>
                <a:gd name="connsiteX75" fmla="*/ 7810 w 403510"/>
                <a:gd name="connsiteY75" fmla="*/ 236899 h 403510"/>
                <a:gd name="connsiteX76" fmla="*/ 194459 w 403510"/>
                <a:gd name="connsiteY76" fmla="*/ 169214 h 403510"/>
                <a:gd name="connsiteX77" fmla="*/ 189298 w 403510"/>
                <a:gd name="connsiteY77" fmla="*/ 171349 h 403510"/>
                <a:gd name="connsiteX78" fmla="*/ 171348 w 403510"/>
                <a:gd name="connsiteY78" fmla="*/ 189298 h 403510"/>
                <a:gd name="connsiteX79" fmla="*/ 169214 w 403510"/>
                <a:gd name="connsiteY79" fmla="*/ 194459 h 403510"/>
                <a:gd name="connsiteX80" fmla="*/ 176510 w 403510"/>
                <a:gd name="connsiteY80" fmla="*/ 201755 h 403510"/>
                <a:gd name="connsiteX81" fmla="*/ 181671 w 403510"/>
                <a:gd name="connsiteY81" fmla="*/ 199621 h 403510"/>
                <a:gd name="connsiteX82" fmla="*/ 199620 w 403510"/>
                <a:gd name="connsiteY82" fmla="*/ 181671 h 403510"/>
                <a:gd name="connsiteX83" fmla="*/ 201755 w 403510"/>
                <a:gd name="connsiteY83" fmla="*/ 176510 h 403510"/>
                <a:gd name="connsiteX84" fmla="*/ 194459 w 403510"/>
                <a:gd name="connsiteY84" fmla="*/ 169214 h 403510"/>
                <a:gd name="connsiteX85" fmla="*/ 174934 w 403510"/>
                <a:gd name="connsiteY85" fmla="*/ 149689 h 403510"/>
                <a:gd name="connsiteX86" fmla="*/ 169773 w 403510"/>
                <a:gd name="connsiteY86" fmla="*/ 151824 h 403510"/>
                <a:gd name="connsiteX87" fmla="*/ 151824 w 403510"/>
                <a:gd name="connsiteY87" fmla="*/ 169774 h 403510"/>
                <a:gd name="connsiteX88" fmla="*/ 149689 w 403510"/>
                <a:gd name="connsiteY88" fmla="*/ 174934 h 403510"/>
                <a:gd name="connsiteX89" fmla="*/ 156985 w 403510"/>
                <a:gd name="connsiteY89" fmla="*/ 182230 h 403510"/>
                <a:gd name="connsiteX90" fmla="*/ 162146 w 403510"/>
                <a:gd name="connsiteY90" fmla="*/ 180096 h 403510"/>
                <a:gd name="connsiteX91" fmla="*/ 180096 w 403510"/>
                <a:gd name="connsiteY91" fmla="*/ 162146 h 403510"/>
                <a:gd name="connsiteX92" fmla="*/ 182230 w 403510"/>
                <a:gd name="connsiteY92" fmla="*/ 156985 h 403510"/>
                <a:gd name="connsiteX93" fmla="*/ 174934 w 403510"/>
                <a:gd name="connsiteY93" fmla="*/ 149689 h 403510"/>
                <a:gd name="connsiteX94" fmla="*/ 155410 w 403510"/>
                <a:gd name="connsiteY94" fmla="*/ 130165 h 403510"/>
                <a:gd name="connsiteX95" fmla="*/ 150249 w 403510"/>
                <a:gd name="connsiteY95" fmla="*/ 132299 h 403510"/>
                <a:gd name="connsiteX96" fmla="*/ 132299 w 403510"/>
                <a:gd name="connsiteY96" fmla="*/ 150249 h 403510"/>
                <a:gd name="connsiteX97" fmla="*/ 130165 w 403510"/>
                <a:gd name="connsiteY97" fmla="*/ 155410 h 403510"/>
                <a:gd name="connsiteX98" fmla="*/ 137461 w 403510"/>
                <a:gd name="connsiteY98" fmla="*/ 162706 h 403510"/>
                <a:gd name="connsiteX99" fmla="*/ 142621 w 403510"/>
                <a:gd name="connsiteY99" fmla="*/ 160571 h 403510"/>
                <a:gd name="connsiteX100" fmla="*/ 160571 w 403510"/>
                <a:gd name="connsiteY100" fmla="*/ 142621 h 403510"/>
                <a:gd name="connsiteX101" fmla="*/ 162706 w 403510"/>
                <a:gd name="connsiteY101" fmla="*/ 137461 h 403510"/>
                <a:gd name="connsiteX102" fmla="*/ 155410 w 403510"/>
                <a:gd name="connsiteY102" fmla="*/ 130165 h 403510"/>
                <a:gd name="connsiteX103" fmla="*/ 135885 w 403510"/>
                <a:gd name="connsiteY103" fmla="*/ 110640 h 403510"/>
                <a:gd name="connsiteX104" fmla="*/ 130724 w 403510"/>
                <a:gd name="connsiteY104" fmla="*/ 112775 h 403510"/>
                <a:gd name="connsiteX105" fmla="*/ 112774 w 403510"/>
                <a:gd name="connsiteY105" fmla="*/ 130724 h 403510"/>
                <a:gd name="connsiteX106" fmla="*/ 110640 w 403510"/>
                <a:gd name="connsiteY106" fmla="*/ 135885 h 403510"/>
                <a:gd name="connsiteX107" fmla="*/ 117936 w 403510"/>
                <a:gd name="connsiteY107" fmla="*/ 143181 h 403510"/>
                <a:gd name="connsiteX108" fmla="*/ 123097 w 403510"/>
                <a:gd name="connsiteY108" fmla="*/ 141047 h 403510"/>
                <a:gd name="connsiteX109" fmla="*/ 141046 w 403510"/>
                <a:gd name="connsiteY109" fmla="*/ 123097 h 403510"/>
                <a:gd name="connsiteX110" fmla="*/ 143181 w 403510"/>
                <a:gd name="connsiteY110" fmla="*/ 117936 h 403510"/>
                <a:gd name="connsiteX111" fmla="*/ 135885 w 403510"/>
                <a:gd name="connsiteY111" fmla="*/ 110640 h 403510"/>
                <a:gd name="connsiteX112" fmla="*/ 217648 w 403510"/>
                <a:gd name="connsiteY112" fmla="*/ 53146 h 403510"/>
                <a:gd name="connsiteX113" fmla="*/ 197362 w 403510"/>
                <a:gd name="connsiteY113" fmla="*/ 55033 h 403510"/>
                <a:gd name="connsiteX114" fmla="*/ 161053 w 403510"/>
                <a:gd name="connsiteY114" fmla="*/ 73185 h 403510"/>
                <a:gd name="connsiteX115" fmla="*/ 156197 w 403510"/>
                <a:gd name="connsiteY115" fmla="*/ 81040 h 403510"/>
                <a:gd name="connsiteX116" fmla="*/ 156197 w 403510"/>
                <a:gd name="connsiteY116" fmla="*/ 82336 h 403510"/>
                <a:gd name="connsiteX117" fmla="*/ 164977 w 403510"/>
                <a:gd name="connsiteY117" fmla="*/ 91115 h 403510"/>
                <a:gd name="connsiteX118" fmla="*/ 169494 w 403510"/>
                <a:gd name="connsiteY118" fmla="*/ 89866 h 403510"/>
                <a:gd name="connsiteX119" fmla="*/ 193724 w 403510"/>
                <a:gd name="connsiteY119" fmla="*/ 75326 h 403510"/>
                <a:gd name="connsiteX120" fmla="*/ 224742 w 403510"/>
                <a:gd name="connsiteY120" fmla="*/ 78320 h 403510"/>
                <a:gd name="connsiteX121" fmla="*/ 279737 w 403510"/>
                <a:gd name="connsiteY121" fmla="*/ 127815 h 403510"/>
                <a:gd name="connsiteX122" fmla="*/ 280524 w 403510"/>
                <a:gd name="connsiteY122" fmla="*/ 128674 h 403510"/>
                <a:gd name="connsiteX123" fmla="*/ 303199 w 403510"/>
                <a:gd name="connsiteY123" fmla="*/ 115072 h 403510"/>
                <a:gd name="connsiteX124" fmla="*/ 269831 w 403510"/>
                <a:gd name="connsiteY124" fmla="*/ 65017 h 403510"/>
                <a:gd name="connsiteX125" fmla="*/ 258546 w 403510"/>
                <a:gd name="connsiteY125" fmla="*/ 64829 h 403510"/>
                <a:gd name="connsiteX126" fmla="*/ 143227 w 403510"/>
                <a:gd name="connsiteY126" fmla="*/ 40644 h 403510"/>
                <a:gd name="connsiteX127" fmla="*/ 103286 w 403510"/>
                <a:gd name="connsiteY127" fmla="*/ 49521 h 403510"/>
                <a:gd name="connsiteX128" fmla="*/ 85674 w 403510"/>
                <a:gd name="connsiteY128" fmla="*/ 114109 h 403510"/>
                <a:gd name="connsiteX129" fmla="*/ 101743 w 403510"/>
                <a:gd name="connsiteY129" fmla="*/ 123747 h 403510"/>
                <a:gd name="connsiteX130" fmla="*/ 103572 w 403510"/>
                <a:gd name="connsiteY130" fmla="*/ 121522 h 403510"/>
                <a:gd name="connsiteX131" fmla="*/ 121522 w 403510"/>
                <a:gd name="connsiteY131" fmla="*/ 103572 h 403510"/>
                <a:gd name="connsiteX132" fmla="*/ 135885 w 403510"/>
                <a:gd name="connsiteY132" fmla="*/ 97624 h 403510"/>
                <a:gd name="connsiteX133" fmla="*/ 156126 w 403510"/>
                <a:gd name="connsiteY133" fmla="*/ 117220 h 403510"/>
                <a:gd name="connsiteX134" fmla="*/ 175650 w 403510"/>
                <a:gd name="connsiteY134" fmla="*/ 136745 h 403510"/>
                <a:gd name="connsiteX135" fmla="*/ 195175 w 403510"/>
                <a:gd name="connsiteY135" fmla="*/ 156269 h 403510"/>
                <a:gd name="connsiteX136" fmla="*/ 214771 w 403510"/>
                <a:gd name="connsiteY136" fmla="*/ 176510 h 403510"/>
                <a:gd name="connsiteX137" fmla="*/ 214258 w 403510"/>
                <a:gd name="connsiteY137" fmla="*/ 180922 h 403510"/>
                <a:gd name="connsiteX138" fmla="*/ 220661 w 403510"/>
                <a:gd name="connsiteY138" fmla="*/ 186259 h 403510"/>
                <a:gd name="connsiteX139" fmla="*/ 227508 w 403510"/>
                <a:gd name="connsiteY139" fmla="*/ 188739 h 403510"/>
                <a:gd name="connsiteX140" fmla="*/ 234296 w 403510"/>
                <a:gd name="connsiteY140" fmla="*/ 181950 h 403510"/>
                <a:gd name="connsiteX141" fmla="*/ 231855 w 403510"/>
                <a:gd name="connsiteY141" fmla="*/ 176731 h 403510"/>
                <a:gd name="connsiteX142" fmla="*/ 197590 w 403510"/>
                <a:gd name="connsiteY142" fmla="*/ 148179 h 403510"/>
                <a:gd name="connsiteX143" fmla="*/ 205920 w 403510"/>
                <a:gd name="connsiteY143" fmla="*/ 138183 h 403510"/>
                <a:gd name="connsiteX144" fmla="*/ 240186 w 403510"/>
                <a:gd name="connsiteY144" fmla="*/ 166734 h 403510"/>
                <a:gd name="connsiteX145" fmla="*/ 241273 w 403510"/>
                <a:gd name="connsiteY145" fmla="*/ 167639 h 403510"/>
                <a:gd name="connsiteX146" fmla="*/ 245621 w 403510"/>
                <a:gd name="connsiteY146" fmla="*/ 169214 h 403510"/>
                <a:gd name="connsiteX147" fmla="*/ 247032 w 403510"/>
                <a:gd name="connsiteY147" fmla="*/ 169214 h 403510"/>
                <a:gd name="connsiteX148" fmla="*/ 253821 w 403510"/>
                <a:gd name="connsiteY148" fmla="*/ 162426 h 403510"/>
                <a:gd name="connsiteX149" fmla="*/ 251380 w 403510"/>
                <a:gd name="connsiteY149" fmla="*/ 157206 h 403510"/>
                <a:gd name="connsiteX150" fmla="*/ 217114 w 403510"/>
                <a:gd name="connsiteY150" fmla="*/ 128655 h 403510"/>
                <a:gd name="connsiteX151" fmla="*/ 225445 w 403510"/>
                <a:gd name="connsiteY151" fmla="*/ 118658 h 403510"/>
                <a:gd name="connsiteX152" fmla="*/ 259711 w 403510"/>
                <a:gd name="connsiteY152" fmla="*/ 147210 h 403510"/>
                <a:gd name="connsiteX153" fmla="*/ 260739 w 403510"/>
                <a:gd name="connsiteY153" fmla="*/ 148069 h 403510"/>
                <a:gd name="connsiteX154" fmla="*/ 265217 w 403510"/>
                <a:gd name="connsiteY154" fmla="*/ 149689 h 403510"/>
                <a:gd name="connsiteX155" fmla="*/ 266343 w 403510"/>
                <a:gd name="connsiteY155" fmla="*/ 149689 h 403510"/>
                <a:gd name="connsiteX156" fmla="*/ 273345 w 403510"/>
                <a:gd name="connsiteY156" fmla="*/ 142686 h 403510"/>
                <a:gd name="connsiteX157" fmla="*/ 271029 w 403510"/>
                <a:gd name="connsiteY157" fmla="*/ 137480 h 403510"/>
                <a:gd name="connsiteX158" fmla="*/ 216034 w 403510"/>
                <a:gd name="connsiteY158" fmla="*/ 87985 h 403510"/>
                <a:gd name="connsiteX159" fmla="*/ 200427 w 403510"/>
                <a:gd name="connsiteY159" fmla="*/ 86481 h 403510"/>
                <a:gd name="connsiteX160" fmla="*/ 176197 w 403510"/>
                <a:gd name="connsiteY160" fmla="*/ 101021 h 403510"/>
                <a:gd name="connsiteX161" fmla="*/ 164977 w 403510"/>
                <a:gd name="connsiteY161" fmla="*/ 104132 h 403510"/>
                <a:gd name="connsiteX162" fmla="*/ 143181 w 403510"/>
                <a:gd name="connsiteY162" fmla="*/ 82336 h 403510"/>
                <a:gd name="connsiteX163" fmla="*/ 143181 w 403510"/>
                <a:gd name="connsiteY163" fmla="*/ 81040 h 403510"/>
                <a:gd name="connsiteX164" fmla="*/ 155228 w 403510"/>
                <a:gd name="connsiteY164" fmla="*/ 61542 h 403510"/>
                <a:gd name="connsiteX165" fmla="*/ 187723 w 403510"/>
                <a:gd name="connsiteY165" fmla="*/ 45297 h 403510"/>
                <a:gd name="connsiteX166" fmla="*/ 178143 w 403510"/>
                <a:gd name="connsiteY166" fmla="*/ 42232 h 403510"/>
                <a:gd name="connsiteX167" fmla="*/ 143227 w 403510"/>
                <a:gd name="connsiteY167" fmla="*/ 40644 h 403510"/>
                <a:gd name="connsiteX168" fmla="*/ 366192 w 403510"/>
                <a:gd name="connsiteY168" fmla="*/ 13017 h 403510"/>
                <a:gd name="connsiteX169" fmla="*/ 282626 w 403510"/>
                <a:gd name="connsiteY169" fmla="*/ 60767 h 403510"/>
                <a:gd name="connsiteX170" fmla="*/ 315115 w 403510"/>
                <a:gd name="connsiteY170" fmla="*/ 109501 h 403510"/>
                <a:gd name="connsiteX171" fmla="*/ 390494 w 403510"/>
                <a:gd name="connsiteY171" fmla="*/ 86306 h 403510"/>
                <a:gd name="connsiteX172" fmla="*/ 390494 w 403510"/>
                <a:gd name="connsiteY172" fmla="*/ 13017 h 403510"/>
                <a:gd name="connsiteX173" fmla="*/ 13016 w 403510"/>
                <a:gd name="connsiteY173" fmla="*/ 13017 h 403510"/>
                <a:gd name="connsiteX174" fmla="*/ 13016 w 403510"/>
                <a:gd name="connsiteY174" fmla="*/ 86560 h 403510"/>
                <a:gd name="connsiteX175" fmla="*/ 73673 w 403510"/>
                <a:gd name="connsiteY175" fmla="*/ 108616 h 403510"/>
                <a:gd name="connsiteX176" fmla="*/ 90107 w 403510"/>
                <a:gd name="connsiteY176" fmla="*/ 48369 h 403510"/>
                <a:gd name="connsiteX177" fmla="*/ 37077 w 403510"/>
                <a:gd name="connsiteY177" fmla="*/ 13017 h 403510"/>
                <a:gd name="connsiteX178" fmla="*/ 0 w 403510"/>
                <a:gd name="connsiteY178" fmla="*/ 0 h 403510"/>
                <a:gd name="connsiteX179" fmla="*/ 41021 w 403510"/>
                <a:gd name="connsiteY179" fmla="*/ 0 h 403510"/>
                <a:gd name="connsiteX180" fmla="*/ 97298 w 403510"/>
                <a:gd name="connsiteY180" fmla="*/ 37520 h 403510"/>
                <a:gd name="connsiteX181" fmla="*/ 140408 w 403510"/>
                <a:gd name="connsiteY181" fmla="*/ 27933 h 403510"/>
                <a:gd name="connsiteX182" fmla="*/ 182114 w 403510"/>
                <a:gd name="connsiteY182" fmla="*/ 29827 h 403510"/>
                <a:gd name="connsiteX183" fmla="*/ 211557 w 403510"/>
                <a:gd name="connsiteY183" fmla="*/ 39245 h 403510"/>
                <a:gd name="connsiteX184" fmla="*/ 221221 w 403510"/>
                <a:gd name="connsiteY184" fmla="*/ 40631 h 403510"/>
                <a:gd name="connsiteX185" fmla="*/ 261241 w 403510"/>
                <a:gd name="connsiteY185" fmla="*/ 52066 h 403510"/>
                <a:gd name="connsiteX186" fmla="*/ 271614 w 403510"/>
                <a:gd name="connsiteY186" fmla="*/ 52066 h 403510"/>
                <a:gd name="connsiteX187" fmla="*/ 362729 w 403510"/>
                <a:gd name="connsiteY187" fmla="*/ 0 h 403510"/>
                <a:gd name="connsiteX188" fmla="*/ 403510 w 403510"/>
                <a:gd name="connsiteY188" fmla="*/ 0 h 403510"/>
                <a:gd name="connsiteX189" fmla="*/ 403510 w 403510"/>
                <a:gd name="connsiteY189" fmla="*/ 95925 h 403510"/>
                <a:gd name="connsiteX190" fmla="*/ 315070 w 403510"/>
                <a:gd name="connsiteY190" fmla="*/ 123129 h 403510"/>
                <a:gd name="connsiteX191" fmla="*/ 286128 w 403510"/>
                <a:gd name="connsiteY191" fmla="*/ 140493 h 403510"/>
                <a:gd name="connsiteX192" fmla="*/ 286362 w 403510"/>
                <a:gd name="connsiteY192" fmla="*/ 142686 h 403510"/>
                <a:gd name="connsiteX193" fmla="*/ 266811 w 403510"/>
                <a:gd name="connsiteY193" fmla="*/ 162660 h 403510"/>
                <a:gd name="connsiteX194" fmla="*/ 247287 w 403510"/>
                <a:gd name="connsiteY194" fmla="*/ 182204 h 403510"/>
                <a:gd name="connsiteX195" fmla="*/ 244989 w 403510"/>
                <a:gd name="connsiteY195" fmla="*/ 191056 h 403510"/>
                <a:gd name="connsiteX196" fmla="*/ 312395 w 403510"/>
                <a:gd name="connsiteY196" fmla="*/ 292870 h 403510"/>
                <a:gd name="connsiteX197" fmla="*/ 201755 w 403510"/>
                <a:gd name="connsiteY197" fmla="*/ 403510 h 403510"/>
                <a:gd name="connsiteX198" fmla="*/ 91115 w 403510"/>
                <a:gd name="connsiteY198" fmla="*/ 292870 h 403510"/>
                <a:gd name="connsiteX199" fmla="*/ 151414 w 403510"/>
                <a:gd name="connsiteY199" fmla="*/ 194368 h 403510"/>
                <a:gd name="connsiteX200" fmla="*/ 136751 w 403510"/>
                <a:gd name="connsiteY200" fmla="*/ 175650 h 403510"/>
                <a:gd name="connsiteX201" fmla="*/ 117226 w 403510"/>
                <a:gd name="connsiteY201" fmla="*/ 156126 h 403510"/>
                <a:gd name="connsiteX202" fmla="*/ 97688 w 403510"/>
                <a:gd name="connsiteY202" fmla="*/ 136490 h 403510"/>
                <a:gd name="connsiteX203" fmla="*/ 75287 w 403510"/>
                <a:gd name="connsiteY203" fmla="*/ 123051 h 403510"/>
                <a:gd name="connsiteX204" fmla="*/ 0 w 403510"/>
                <a:gd name="connsiteY204" fmla="*/ 95671 h 40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03510" h="403510">
                  <a:moveTo>
                    <a:pt x="344936" y="357952"/>
                  </a:moveTo>
                  <a:lnTo>
                    <a:pt x="357952" y="357952"/>
                  </a:lnTo>
                  <a:lnTo>
                    <a:pt x="357952" y="370968"/>
                  </a:lnTo>
                  <a:lnTo>
                    <a:pt x="344936" y="370968"/>
                  </a:lnTo>
                  <a:close/>
                  <a:moveTo>
                    <a:pt x="45558" y="357952"/>
                  </a:moveTo>
                  <a:lnTo>
                    <a:pt x="58574" y="357952"/>
                  </a:lnTo>
                  <a:lnTo>
                    <a:pt x="58574" y="370968"/>
                  </a:lnTo>
                  <a:lnTo>
                    <a:pt x="45558" y="370968"/>
                  </a:lnTo>
                  <a:close/>
                  <a:moveTo>
                    <a:pt x="195247" y="234296"/>
                  </a:moveTo>
                  <a:lnTo>
                    <a:pt x="208263" y="234296"/>
                  </a:lnTo>
                  <a:lnTo>
                    <a:pt x="208263" y="247313"/>
                  </a:lnTo>
                  <a:cubicBezTo>
                    <a:pt x="222620" y="247313"/>
                    <a:pt x="234296" y="258988"/>
                    <a:pt x="234296" y="273345"/>
                  </a:cubicBezTo>
                  <a:lnTo>
                    <a:pt x="221280" y="273345"/>
                  </a:lnTo>
                  <a:cubicBezTo>
                    <a:pt x="221280" y="266167"/>
                    <a:pt x="215442" y="260329"/>
                    <a:pt x="208263" y="260329"/>
                  </a:cubicBezTo>
                  <a:lnTo>
                    <a:pt x="195247" y="260329"/>
                  </a:lnTo>
                  <a:cubicBezTo>
                    <a:pt x="188068" y="260329"/>
                    <a:pt x="182230" y="266167"/>
                    <a:pt x="182230" y="273345"/>
                  </a:cubicBezTo>
                  <a:cubicBezTo>
                    <a:pt x="182230" y="280524"/>
                    <a:pt x="188068" y="286362"/>
                    <a:pt x="195247" y="286362"/>
                  </a:cubicBezTo>
                  <a:lnTo>
                    <a:pt x="208263" y="286362"/>
                  </a:lnTo>
                  <a:cubicBezTo>
                    <a:pt x="222620" y="286362"/>
                    <a:pt x="234296" y="298038"/>
                    <a:pt x="234296" y="312395"/>
                  </a:cubicBezTo>
                  <a:cubicBezTo>
                    <a:pt x="234296" y="326752"/>
                    <a:pt x="222620" y="338428"/>
                    <a:pt x="208263" y="338428"/>
                  </a:cubicBezTo>
                  <a:lnTo>
                    <a:pt x="208263" y="351444"/>
                  </a:lnTo>
                  <a:lnTo>
                    <a:pt x="195247" y="351444"/>
                  </a:lnTo>
                  <a:lnTo>
                    <a:pt x="195247" y="338428"/>
                  </a:lnTo>
                  <a:cubicBezTo>
                    <a:pt x="180890" y="338428"/>
                    <a:pt x="169214" y="326746"/>
                    <a:pt x="169214" y="312395"/>
                  </a:cubicBezTo>
                  <a:lnTo>
                    <a:pt x="169214" y="305887"/>
                  </a:lnTo>
                  <a:lnTo>
                    <a:pt x="182230" y="305887"/>
                  </a:lnTo>
                  <a:lnTo>
                    <a:pt x="182230" y="312395"/>
                  </a:lnTo>
                  <a:cubicBezTo>
                    <a:pt x="182230" y="319573"/>
                    <a:pt x="188068" y="325411"/>
                    <a:pt x="195247" y="325411"/>
                  </a:cubicBezTo>
                  <a:lnTo>
                    <a:pt x="208263" y="325411"/>
                  </a:lnTo>
                  <a:cubicBezTo>
                    <a:pt x="215442" y="325411"/>
                    <a:pt x="221280" y="319573"/>
                    <a:pt x="221280" y="312395"/>
                  </a:cubicBezTo>
                  <a:cubicBezTo>
                    <a:pt x="221280" y="305216"/>
                    <a:pt x="215442" y="299378"/>
                    <a:pt x="208263" y="299378"/>
                  </a:cubicBezTo>
                  <a:lnTo>
                    <a:pt x="195247" y="299378"/>
                  </a:lnTo>
                  <a:cubicBezTo>
                    <a:pt x="180890" y="299378"/>
                    <a:pt x="169214" y="287702"/>
                    <a:pt x="169214" y="273345"/>
                  </a:cubicBezTo>
                  <a:cubicBezTo>
                    <a:pt x="169214" y="258988"/>
                    <a:pt x="180890" y="247313"/>
                    <a:pt x="195247" y="247313"/>
                  </a:cubicBezTo>
                  <a:close/>
                  <a:moveTo>
                    <a:pt x="201755" y="221280"/>
                  </a:moveTo>
                  <a:cubicBezTo>
                    <a:pt x="162283" y="221280"/>
                    <a:pt x="130165" y="253398"/>
                    <a:pt x="130165" y="292870"/>
                  </a:cubicBezTo>
                  <a:cubicBezTo>
                    <a:pt x="130165" y="332343"/>
                    <a:pt x="162283" y="364461"/>
                    <a:pt x="201755" y="364461"/>
                  </a:cubicBezTo>
                  <a:cubicBezTo>
                    <a:pt x="241227" y="364461"/>
                    <a:pt x="273345" y="332343"/>
                    <a:pt x="273345" y="292870"/>
                  </a:cubicBezTo>
                  <a:cubicBezTo>
                    <a:pt x="273345" y="253398"/>
                    <a:pt x="241227" y="221280"/>
                    <a:pt x="201755" y="221280"/>
                  </a:cubicBezTo>
                  <a:close/>
                  <a:moveTo>
                    <a:pt x="233691" y="200668"/>
                  </a:moveTo>
                  <a:cubicBezTo>
                    <a:pt x="231810" y="201293"/>
                    <a:pt x="229838" y="201703"/>
                    <a:pt x="227762" y="201729"/>
                  </a:cubicBezTo>
                  <a:cubicBezTo>
                    <a:pt x="227716" y="205335"/>
                    <a:pt x="226662" y="208673"/>
                    <a:pt x="224931" y="211570"/>
                  </a:cubicBezTo>
                  <a:cubicBezTo>
                    <a:pt x="260336" y="221677"/>
                    <a:pt x="286362" y="254257"/>
                    <a:pt x="286362" y="292870"/>
                  </a:cubicBezTo>
                  <a:cubicBezTo>
                    <a:pt x="286362" y="339521"/>
                    <a:pt x="248406" y="377477"/>
                    <a:pt x="201755" y="377477"/>
                  </a:cubicBezTo>
                  <a:cubicBezTo>
                    <a:pt x="155104" y="377477"/>
                    <a:pt x="117148" y="339521"/>
                    <a:pt x="117148" y="292870"/>
                  </a:cubicBezTo>
                  <a:cubicBezTo>
                    <a:pt x="117148" y="256952"/>
                    <a:pt x="139680" y="226272"/>
                    <a:pt x="171323" y="214017"/>
                  </a:cubicBezTo>
                  <a:cubicBezTo>
                    <a:pt x="166214" y="212656"/>
                    <a:pt x="161918" y="209389"/>
                    <a:pt x="159224" y="204983"/>
                  </a:cubicBezTo>
                  <a:cubicBezTo>
                    <a:pt x="125544" y="221234"/>
                    <a:pt x="104132" y="255006"/>
                    <a:pt x="104132" y="292870"/>
                  </a:cubicBezTo>
                  <a:cubicBezTo>
                    <a:pt x="104132" y="346700"/>
                    <a:pt x="147926" y="390494"/>
                    <a:pt x="201755" y="390494"/>
                  </a:cubicBezTo>
                  <a:cubicBezTo>
                    <a:pt x="255584" y="390494"/>
                    <a:pt x="299378" y="346700"/>
                    <a:pt x="299378" y="292870"/>
                  </a:cubicBezTo>
                  <a:cubicBezTo>
                    <a:pt x="299378" y="250808"/>
                    <a:pt x="273111" y="214264"/>
                    <a:pt x="233691" y="200668"/>
                  </a:cubicBezTo>
                  <a:close/>
                  <a:moveTo>
                    <a:pt x="207482" y="192221"/>
                  </a:moveTo>
                  <a:lnTo>
                    <a:pt x="197420" y="202269"/>
                  </a:lnTo>
                  <a:lnTo>
                    <a:pt x="202289" y="206565"/>
                  </a:lnTo>
                  <a:cubicBezTo>
                    <a:pt x="203532" y="207658"/>
                    <a:pt x="205126" y="208263"/>
                    <a:pt x="206779" y="208263"/>
                  </a:cubicBezTo>
                  <a:lnTo>
                    <a:pt x="207983" y="208263"/>
                  </a:lnTo>
                  <a:cubicBezTo>
                    <a:pt x="211725" y="208263"/>
                    <a:pt x="214771" y="205217"/>
                    <a:pt x="214771" y="201475"/>
                  </a:cubicBezTo>
                  <a:cubicBezTo>
                    <a:pt x="214771" y="199451"/>
                    <a:pt x="213880" y="197551"/>
                    <a:pt x="212331" y="196262"/>
                  </a:cubicBezTo>
                  <a:close/>
                  <a:moveTo>
                    <a:pt x="351444" y="177889"/>
                  </a:moveTo>
                  <a:lnTo>
                    <a:pt x="395700" y="236899"/>
                  </a:lnTo>
                  <a:lnTo>
                    <a:pt x="385287" y="244709"/>
                  </a:lnTo>
                  <a:lnTo>
                    <a:pt x="357952" y="208263"/>
                  </a:lnTo>
                  <a:lnTo>
                    <a:pt x="357952" y="344936"/>
                  </a:lnTo>
                  <a:lnTo>
                    <a:pt x="344936" y="344936"/>
                  </a:lnTo>
                  <a:lnTo>
                    <a:pt x="344936" y="208263"/>
                  </a:lnTo>
                  <a:lnTo>
                    <a:pt x="317601" y="244709"/>
                  </a:lnTo>
                  <a:lnTo>
                    <a:pt x="307188" y="236899"/>
                  </a:lnTo>
                  <a:close/>
                  <a:moveTo>
                    <a:pt x="52066" y="177889"/>
                  </a:moveTo>
                  <a:lnTo>
                    <a:pt x="96322" y="236899"/>
                  </a:lnTo>
                  <a:lnTo>
                    <a:pt x="85909" y="244709"/>
                  </a:lnTo>
                  <a:lnTo>
                    <a:pt x="58574" y="208263"/>
                  </a:lnTo>
                  <a:lnTo>
                    <a:pt x="58574" y="344936"/>
                  </a:lnTo>
                  <a:lnTo>
                    <a:pt x="45558" y="344936"/>
                  </a:lnTo>
                  <a:lnTo>
                    <a:pt x="45558" y="208263"/>
                  </a:lnTo>
                  <a:lnTo>
                    <a:pt x="18223" y="244709"/>
                  </a:lnTo>
                  <a:lnTo>
                    <a:pt x="7810" y="236899"/>
                  </a:lnTo>
                  <a:close/>
                  <a:moveTo>
                    <a:pt x="194459" y="169214"/>
                  </a:moveTo>
                  <a:cubicBezTo>
                    <a:pt x="192507" y="169214"/>
                    <a:pt x="190678" y="169975"/>
                    <a:pt x="189298" y="171349"/>
                  </a:cubicBezTo>
                  <a:lnTo>
                    <a:pt x="171348" y="189298"/>
                  </a:lnTo>
                  <a:cubicBezTo>
                    <a:pt x="169975" y="190678"/>
                    <a:pt x="169214" y="192507"/>
                    <a:pt x="169214" y="194459"/>
                  </a:cubicBezTo>
                  <a:cubicBezTo>
                    <a:pt x="169214" y="198482"/>
                    <a:pt x="172487" y="201755"/>
                    <a:pt x="176510" y="201755"/>
                  </a:cubicBezTo>
                  <a:cubicBezTo>
                    <a:pt x="178462" y="201755"/>
                    <a:pt x="180291" y="200994"/>
                    <a:pt x="181671" y="199621"/>
                  </a:cubicBezTo>
                  <a:lnTo>
                    <a:pt x="199620" y="181671"/>
                  </a:lnTo>
                  <a:cubicBezTo>
                    <a:pt x="200994" y="180291"/>
                    <a:pt x="201755" y="178462"/>
                    <a:pt x="201755" y="176510"/>
                  </a:cubicBezTo>
                  <a:cubicBezTo>
                    <a:pt x="201755" y="172488"/>
                    <a:pt x="198481" y="169214"/>
                    <a:pt x="194459" y="169214"/>
                  </a:cubicBezTo>
                  <a:close/>
                  <a:moveTo>
                    <a:pt x="174934" y="149689"/>
                  </a:moveTo>
                  <a:cubicBezTo>
                    <a:pt x="172982" y="149689"/>
                    <a:pt x="171153" y="150450"/>
                    <a:pt x="169773" y="151824"/>
                  </a:cubicBezTo>
                  <a:lnTo>
                    <a:pt x="151824" y="169774"/>
                  </a:lnTo>
                  <a:cubicBezTo>
                    <a:pt x="150450" y="171153"/>
                    <a:pt x="149689" y="172982"/>
                    <a:pt x="149689" y="174934"/>
                  </a:cubicBezTo>
                  <a:cubicBezTo>
                    <a:pt x="149689" y="178957"/>
                    <a:pt x="152963" y="182230"/>
                    <a:pt x="156985" y="182230"/>
                  </a:cubicBezTo>
                  <a:cubicBezTo>
                    <a:pt x="158937" y="182230"/>
                    <a:pt x="160767" y="181469"/>
                    <a:pt x="162146" y="180096"/>
                  </a:cubicBezTo>
                  <a:lnTo>
                    <a:pt x="180096" y="162146"/>
                  </a:lnTo>
                  <a:cubicBezTo>
                    <a:pt x="181469" y="160767"/>
                    <a:pt x="182230" y="158937"/>
                    <a:pt x="182230" y="156985"/>
                  </a:cubicBezTo>
                  <a:cubicBezTo>
                    <a:pt x="182230" y="152963"/>
                    <a:pt x="178957" y="149689"/>
                    <a:pt x="174934" y="149689"/>
                  </a:cubicBezTo>
                  <a:close/>
                  <a:moveTo>
                    <a:pt x="155410" y="130165"/>
                  </a:moveTo>
                  <a:cubicBezTo>
                    <a:pt x="153457" y="130165"/>
                    <a:pt x="151628" y="130926"/>
                    <a:pt x="150249" y="132299"/>
                  </a:cubicBezTo>
                  <a:lnTo>
                    <a:pt x="132299" y="150249"/>
                  </a:lnTo>
                  <a:cubicBezTo>
                    <a:pt x="130926" y="151628"/>
                    <a:pt x="130165" y="153458"/>
                    <a:pt x="130165" y="155410"/>
                  </a:cubicBezTo>
                  <a:cubicBezTo>
                    <a:pt x="130165" y="159432"/>
                    <a:pt x="133438" y="162706"/>
                    <a:pt x="137461" y="162706"/>
                  </a:cubicBezTo>
                  <a:cubicBezTo>
                    <a:pt x="139413" y="162706"/>
                    <a:pt x="141242" y="161945"/>
                    <a:pt x="142621" y="160571"/>
                  </a:cubicBezTo>
                  <a:lnTo>
                    <a:pt x="160571" y="142621"/>
                  </a:lnTo>
                  <a:cubicBezTo>
                    <a:pt x="161945" y="141242"/>
                    <a:pt x="162706" y="139413"/>
                    <a:pt x="162706" y="137461"/>
                  </a:cubicBezTo>
                  <a:cubicBezTo>
                    <a:pt x="162706" y="133438"/>
                    <a:pt x="159432" y="130165"/>
                    <a:pt x="155410" y="130165"/>
                  </a:cubicBezTo>
                  <a:close/>
                  <a:moveTo>
                    <a:pt x="135885" y="110640"/>
                  </a:moveTo>
                  <a:cubicBezTo>
                    <a:pt x="133933" y="110640"/>
                    <a:pt x="132104" y="111401"/>
                    <a:pt x="130724" y="112775"/>
                  </a:cubicBezTo>
                  <a:lnTo>
                    <a:pt x="112774" y="130724"/>
                  </a:lnTo>
                  <a:cubicBezTo>
                    <a:pt x="111401" y="132104"/>
                    <a:pt x="110640" y="133933"/>
                    <a:pt x="110640" y="135885"/>
                  </a:cubicBezTo>
                  <a:cubicBezTo>
                    <a:pt x="110640" y="139908"/>
                    <a:pt x="113913" y="143181"/>
                    <a:pt x="117936" y="143181"/>
                  </a:cubicBezTo>
                  <a:cubicBezTo>
                    <a:pt x="119888" y="143181"/>
                    <a:pt x="121717" y="142420"/>
                    <a:pt x="123097" y="141047"/>
                  </a:cubicBezTo>
                  <a:lnTo>
                    <a:pt x="141046" y="123097"/>
                  </a:lnTo>
                  <a:cubicBezTo>
                    <a:pt x="142420" y="121717"/>
                    <a:pt x="143181" y="119888"/>
                    <a:pt x="143181" y="117936"/>
                  </a:cubicBezTo>
                  <a:cubicBezTo>
                    <a:pt x="143181" y="113914"/>
                    <a:pt x="139907" y="110640"/>
                    <a:pt x="135885" y="110640"/>
                  </a:cubicBezTo>
                  <a:close/>
                  <a:moveTo>
                    <a:pt x="217648" y="53146"/>
                  </a:moveTo>
                  <a:cubicBezTo>
                    <a:pt x="210970" y="51239"/>
                    <a:pt x="203590" y="51922"/>
                    <a:pt x="197362" y="55033"/>
                  </a:cubicBezTo>
                  <a:lnTo>
                    <a:pt x="161053" y="73185"/>
                  </a:lnTo>
                  <a:cubicBezTo>
                    <a:pt x="158059" y="74682"/>
                    <a:pt x="156197" y="77689"/>
                    <a:pt x="156197" y="81040"/>
                  </a:cubicBezTo>
                  <a:lnTo>
                    <a:pt x="156197" y="82336"/>
                  </a:lnTo>
                  <a:cubicBezTo>
                    <a:pt x="156197" y="87178"/>
                    <a:pt x="160135" y="91115"/>
                    <a:pt x="164977" y="91115"/>
                  </a:cubicBezTo>
                  <a:cubicBezTo>
                    <a:pt x="166572" y="91115"/>
                    <a:pt x="168134" y="90686"/>
                    <a:pt x="169494" y="89866"/>
                  </a:cubicBezTo>
                  <a:lnTo>
                    <a:pt x="193724" y="75326"/>
                  </a:lnTo>
                  <a:cubicBezTo>
                    <a:pt x="203356" y="69547"/>
                    <a:pt x="216392" y="70803"/>
                    <a:pt x="224742" y="78320"/>
                  </a:cubicBezTo>
                  <a:lnTo>
                    <a:pt x="279737" y="127815"/>
                  </a:lnTo>
                  <a:cubicBezTo>
                    <a:pt x="280029" y="128075"/>
                    <a:pt x="280245" y="128407"/>
                    <a:pt x="280524" y="128674"/>
                  </a:cubicBezTo>
                  <a:lnTo>
                    <a:pt x="303199" y="115072"/>
                  </a:lnTo>
                  <a:lnTo>
                    <a:pt x="269831" y="65017"/>
                  </a:lnTo>
                  <a:lnTo>
                    <a:pt x="258546" y="64829"/>
                  </a:lnTo>
                  <a:close/>
                  <a:moveTo>
                    <a:pt x="143227" y="40644"/>
                  </a:moveTo>
                  <a:lnTo>
                    <a:pt x="103286" y="49521"/>
                  </a:lnTo>
                  <a:lnTo>
                    <a:pt x="85674" y="114109"/>
                  </a:lnTo>
                  <a:lnTo>
                    <a:pt x="101743" y="123747"/>
                  </a:lnTo>
                  <a:cubicBezTo>
                    <a:pt x="102316" y="122979"/>
                    <a:pt x="102882" y="122211"/>
                    <a:pt x="103572" y="121522"/>
                  </a:cubicBezTo>
                  <a:lnTo>
                    <a:pt x="121522" y="103572"/>
                  </a:lnTo>
                  <a:cubicBezTo>
                    <a:pt x="125355" y="99739"/>
                    <a:pt x="130458" y="97624"/>
                    <a:pt x="135885" y="97624"/>
                  </a:cubicBezTo>
                  <a:cubicBezTo>
                    <a:pt x="146839" y="97624"/>
                    <a:pt x="155742" y="106358"/>
                    <a:pt x="156126" y="117220"/>
                  </a:cubicBezTo>
                  <a:cubicBezTo>
                    <a:pt x="166747" y="117597"/>
                    <a:pt x="175273" y="126123"/>
                    <a:pt x="175650" y="136745"/>
                  </a:cubicBezTo>
                  <a:cubicBezTo>
                    <a:pt x="186272" y="137122"/>
                    <a:pt x="194798" y="145648"/>
                    <a:pt x="195175" y="156269"/>
                  </a:cubicBezTo>
                  <a:cubicBezTo>
                    <a:pt x="206037" y="156653"/>
                    <a:pt x="214771" y="165550"/>
                    <a:pt x="214771" y="176510"/>
                  </a:cubicBezTo>
                  <a:cubicBezTo>
                    <a:pt x="214771" y="178019"/>
                    <a:pt x="214570" y="179484"/>
                    <a:pt x="214258" y="180922"/>
                  </a:cubicBezTo>
                  <a:lnTo>
                    <a:pt x="220661" y="186259"/>
                  </a:lnTo>
                  <a:cubicBezTo>
                    <a:pt x="222581" y="187860"/>
                    <a:pt x="225009" y="188739"/>
                    <a:pt x="227508" y="188739"/>
                  </a:cubicBezTo>
                  <a:cubicBezTo>
                    <a:pt x="231250" y="188739"/>
                    <a:pt x="234296" y="185693"/>
                    <a:pt x="234296" y="181950"/>
                  </a:cubicBezTo>
                  <a:cubicBezTo>
                    <a:pt x="234296" y="179926"/>
                    <a:pt x="233404" y="178026"/>
                    <a:pt x="231855" y="176731"/>
                  </a:cubicBezTo>
                  <a:lnTo>
                    <a:pt x="197590" y="148179"/>
                  </a:lnTo>
                  <a:lnTo>
                    <a:pt x="205920" y="138183"/>
                  </a:lnTo>
                  <a:lnTo>
                    <a:pt x="240186" y="166734"/>
                  </a:lnTo>
                  <a:lnTo>
                    <a:pt x="241273" y="167639"/>
                  </a:lnTo>
                  <a:cubicBezTo>
                    <a:pt x="242490" y="168654"/>
                    <a:pt x="244032" y="169214"/>
                    <a:pt x="245621" y="169214"/>
                  </a:cubicBezTo>
                  <a:lnTo>
                    <a:pt x="247032" y="169214"/>
                  </a:lnTo>
                  <a:cubicBezTo>
                    <a:pt x="250775" y="169214"/>
                    <a:pt x="253821" y="166168"/>
                    <a:pt x="253821" y="162426"/>
                  </a:cubicBezTo>
                  <a:cubicBezTo>
                    <a:pt x="253821" y="160409"/>
                    <a:pt x="252929" y="158508"/>
                    <a:pt x="251380" y="157206"/>
                  </a:cubicBezTo>
                  <a:lnTo>
                    <a:pt x="217114" y="128655"/>
                  </a:lnTo>
                  <a:lnTo>
                    <a:pt x="225445" y="118658"/>
                  </a:lnTo>
                  <a:lnTo>
                    <a:pt x="259711" y="147210"/>
                  </a:lnTo>
                  <a:lnTo>
                    <a:pt x="260739" y="148069"/>
                  </a:lnTo>
                  <a:cubicBezTo>
                    <a:pt x="261989" y="149117"/>
                    <a:pt x="263584" y="149689"/>
                    <a:pt x="265217" y="149689"/>
                  </a:cubicBezTo>
                  <a:lnTo>
                    <a:pt x="266343" y="149689"/>
                  </a:lnTo>
                  <a:cubicBezTo>
                    <a:pt x="270209" y="149689"/>
                    <a:pt x="273345" y="146552"/>
                    <a:pt x="273345" y="142686"/>
                  </a:cubicBezTo>
                  <a:cubicBezTo>
                    <a:pt x="273345" y="140708"/>
                    <a:pt x="272500" y="138814"/>
                    <a:pt x="271029" y="137480"/>
                  </a:cubicBezTo>
                  <a:lnTo>
                    <a:pt x="216034" y="87985"/>
                  </a:lnTo>
                  <a:cubicBezTo>
                    <a:pt x="211836" y="84203"/>
                    <a:pt x="205263" y="83573"/>
                    <a:pt x="200427" y="86481"/>
                  </a:cubicBezTo>
                  <a:lnTo>
                    <a:pt x="176197" y="101021"/>
                  </a:lnTo>
                  <a:cubicBezTo>
                    <a:pt x="172807" y="103058"/>
                    <a:pt x="168928" y="104132"/>
                    <a:pt x="164977" y="104132"/>
                  </a:cubicBezTo>
                  <a:cubicBezTo>
                    <a:pt x="152957" y="104132"/>
                    <a:pt x="143181" y="94356"/>
                    <a:pt x="143181" y="82336"/>
                  </a:cubicBezTo>
                  <a:lnTo>
                    <a:pt x="143181" y="81040"/>
                  </a:lnTo>
                  <a:cubicBezTo>
                    <a:pt x="143181" y="72730"/>
                    <a:pt x="147795" y="65258"/>
                    <a:pt x="155228" y="61542"/>
                  </a:cubicBezTo>
                  <a:lnTo>
                    <a:pt x="187723" y="45297"/>
                  </a:lnTo>
                  <a:lnTo>
                    <a:pt x="178143" y="42232"/>
                  </a:lnTo>
                  <a:cubicBezTo>
                    <a:pt x="166910" y="38640"/>
                    <a:pt x="154759" y="38086"/>
                    <a:pt x="143227" y="40644"/>
                  </a:cubicBezTo>
                  <a:close/>
                  <a:moveTo>
                    <a:pt x="366192" y="13017"/>
                  </a:moveTo>
                  <a:lnTo>
                    <a:pt x="282626" y="60767"/>
                  </a:lnTo>
                  <a:lnTo>
                    <a:pt x="315115" y="109501"/>
                  </a:lnTo>
                  <a:lnTo>
                    <a:pt x="390494" y="86306"/>
                  </a:lnTo>
                  <a:lnTo>
                    <a:pt x="390494" y="13017"/>
                  </a:lnTo>
                  <a:close/>
                  <a:moveTo>
                    <a:pt x="13016" y="13017"/>
                  </a:moveTo>
                  <a:lnTo>
                    <a:pt x="13016" y="86560"/>
                  </a:lnTo>
                  <a:lnTo>
                    <a:pt x="73673" y="108616"/>
                  </a:lnTo>
                  <a:lnTo>
                    <a:pt x="90107" y="48369"/>
                  </a:lnTo>
                  <a:lnTo>
                    <a:pt x="37077" y="13017"/>
                  </a:lnTo>
                  <a:close/>
                  <a:moveTo>
                    <a:pt x="0" y="0"/>
                  </a:moveTo>
                  <a:lnTo>
                    <a:pt x="41021" y="0"/>
                  </a:lnTo>
                  <a:lnTo>
                    <a:pt x="97298" y="37520"/>
                  </a:lnTo>
                  <a:lnTo>
                    <a:pt x="140408" y="27933"/>
                  </a:lnTo>
                  <a:cubicBezTo>
                    <a:pt x="154174" y="24875"/>
                    <a:pt x="168693" y="25532"/>
                    <a:pt x="182114" y="29827"/>
                  </a:cubicBezTo>
                  <a:lnTo>
                    <a:pt x="211557" y="39245"/>
                  </a:lnTo>
                  <a:cubicBezTo>
                    <a:pt x="214823" y="39369"/>
                    <a:pt x="218078" y="39733"/>
                    <a:pt x="221221" y="40631"/>
                  </a:cubicBezTo>
                  <a:lnTo>
                    <a:pt x="261241" y="52066"/>
                  </a:lnTo>
                  <a:lnTo>
                    <a:pt x="271614" y="52066"/>
                  </a:lnTo>
                  <a:lnTo>
                    <a:pt x="362729" y="0"/>
                  </a:lnTo>
                  <a:lnTo>
                    <a:pt x="403510" y="0"/>
                  </a:lnTo>
                  <a:lnTo>
                    <a:pt x="403510" y="95925"/>
                  </a:lnTo>
                  <a:lnTo>
                    <a:pt x="315070" y="123129"/>
                  </a:lnTo>
                  <a:lnTo>
                    <a:pt x="286128" y="140493"/>
                  </a:lnTo>
                  <a:cubicBezTo>
                    <a:pt x="286212" y="141229"/>
                    <a:pt x="286362" y="141944"/>
                    <a:pt x="286362" y="142686"/>
                  </a:cubicBezTo>
                  <a:cubicBezTo>
                    <a:pt x="286362" y="153561"/>
                    <a:pt x="277628" y="162400"/>
                    <a:pt x="266811" y="162660"/>
                  </a:cubicBezTo>
                  <a:cubicBezTo>
                    <a:pt x="266688" y="173379"/>
                    <a:pt x="258006" y="182068"/>
                    <a:pt x="247287" y="182204"/>
                  </a:cubicBezTo>
                  <a:cubicBezTo>
                    <a:pt x="247248" y="185406"/>
                    <a:pt x="246388" y="188387"/>
                    <a:pt x="244989" y="191056"/>
                  </a:cubicBezTo>
                  <a:cubicBezTo>
                    <a:pt x="285731" y="208231"/>
                    <a:pt x="312395" y="247755"/>
                    <a:pt x="312395" y="292870"/>
                  </a:cubicBezTo>
                  <a:cubicBezTo>
                    <a:pt x="312395" y="353878"/>
                    <a:pt x="262763" y="403510"/>
                    <a:pt x="201755" y="403510"/>
                  </a:cubicBezTo>
                  <a:cubicBezTo>
                    <a:pt x="140747" y="403510"/>
                    <a:pt x="91115" y="353878"/>
                    <a:pt x="91115" y="292870"/>
                  </a:cubicBezTo>
                  <a:cubicBezTo>
                    <a:pt x="91115" y="250775"/>
                    <a:pt x="114486" y="213171"/>
                    <a:pt x="151414" y="194368"/>
                  </a:cubicBezTo>
                  <a:cubicBezTo>
                    <a:pt x="143155" y="191993"/>
                    <a:pt x="137070" y="184580"/>
                    <a:pt x="136751" y="175650"/>
                  </a:cubicBezTo>
                  <a:cubicBezTo>
                    <a:pt x="126129" y="175273"/>
                    <a:pt x="117604" y="166747"/>
                    <a:pt x="117226" y="156126"/>
                  </a:cubicBezTo>
                  <a:cubicBezTo>
                    <a:pt x="106565" y="155749"/>
                    <a:pt x="98007" y="147164"/>
                    <a:pt x="97688" y="136490"/>
                  </a:cubicBezTo>
                  <a:lnTo>
                    <a:pt x="75287" y="123051"/>
                  </a:lnTo>
                  <a:lnTo>
                    <a:pt x="0" y="95671"/>
                  </a:lnTo>
                  <a:close/>
                </a:path>
              </a:pathLst>
            </a:custGeom>
            <a:grpFill/>
            <a:ln w="9525"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3CDB0530-5D34-1CD6-CCA1-33A76FB17A94}"/>
              </a:ext>
            </a:extLst>
          </p:cNvPr>
          <p:cNvGrpSpPr/>
          <p:nvPr/>
        </p:nvGrpSpPr>
        <p:grpSpPr>
          <a:xfrm>
            <a:off x="8624249" y="2959520"/>
            <a:ext cx="504951" cy="573101"/>
            <a:chOff x="2042129" y="1156837"/>
            <a:chExt cx="430387" cy="440558"/>
          </a:xfrm>
          <a:solidFill>
            <a:srgbClr val="2BB8AB"/>
          </a:solidFill>
        </p:grpSpPr>
        <p:sp>
          <p:nvSpPr>
            <p:cNvPr id="13" name="Oval 12">
              <a:extLst>
                <a:ext uri="{FF2B5EF4-FFF2-40B4-BE49-F238E27FC236}">
                  <a16:creationId xmlns:a16="http://schemas.microsoft.com/office/drawing/2014/main" id="{24074273-F718-68CB-3444-FDBCC0C85826}"/>
                </a:ext>
              </a:extLst>
            </p:cNvPr>
            <p:cNvSpPr/>
            <p:nvPr/>
          </p:nvSpPr>
          <p:spPr>
            <a:xfrm>
              <a:off x="2042129" y="1156837"/>
              <a:ext cx="186698" cy="186698"/>
            </a:xfrm>
            <a:prstGeom prst="ellipse">
              <a:avLst/>
            </a:prstGeom>
            <a:solidFill>
              <a:srgbClr val="2BB8A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3">
              <a:extLst>
                <a:ext uri="{FF2B5EF4-FFF2-40B4-BE49-F238E27FC236}">
                  <a16:creationId xmlns:a16="http://schemas.microsoft.com/office/drawing/2014/main" id="{E4AB9453-5933-A3C3-A4E1-2A307C04BD60}"/>
                </a:ext>
              </a:extLst>
            </p:cNvPr>
            <p:cNvSpPr/>
            <p:nvPr/>
          </p:nvSpPr>
          <p:spPr>
            <a:xfrm>
              <a:off x="2109228" y="1234107"/>
              <a:ext cx="363288" cy="363288"/>
            </a:xfrm>
            <a:custGeom>
              <a:avLst/>
              <a:gdLst>
                <a:gd name="connsiteX0" fmla="*/ 390525 w 590550"/>
                <a:gd name="connsiteY0" fmla="*/ 514350 h 590550"/>
                <a:gd name="connsiteX1" fmla="*/ 390525 w 590550"/>
                <a:gd name="connsiteY1" fmla="*/ 571500 h 590550"/>
                <a:gd name="connsiteX2" fmla="*/ 561975 w 590550"/>
                <a:gd name="connsiteY2" fmla="*/ 571500 h 590550"/>
                <a:gd name="connsiteX3" fmla="*/ 561975 w 590550"/>
                <a:gd name="connsiteY3" fmla="*/ 514350 h 590550"/>
                <a:gd name="connsiteX4" fmla="*/ 114300 w 590550"/>
                <a:gd name="connsiteY4" fmla="*/ 514350 h 590550"/>
                <a:gd name="connsiteX5" fmla="*/ 95250 w 590550"/>
                <a:gd name="connsiteY5" fmla="*/ 533400 h 590550"/>
                <a:gd name="connsiteX6" fmla="*/ 95250 w 590550"/>
                <a:gd name="connsiteY6" fmla="*/ 533419 h 590550"/>
                <a:gd name="connsiteX7" fmla="*/ 304800 w 590550"/>
                <a:gd name="connsiteY7" fmla="*/ 533400 h 590550"/>
                <a:gd name="connsiteX8" fmla="*/ 285750 w 590550"/>
                <a:gd name="connsiteY8" fmla="*/ 514350 h 590550"/>
                <a:gd name="connsiteX9" fmla="*/ 142875 w 590550"/>
                <a:gd name="connsiteY9" fmla="*/ 476250 h 590550"/>
                <a:gd name="connsiteX10" fmla="*/ 142875 w 590550"/>
                <a:gd name="connsiteY10" fmla="*/ 495300 h 590550"/>
                <a:gd name="connsiteX11" fmla="*/ 257175 w 590550"/>
                <a:gd name="connsiteY11" fmla="*/ 495300 h 590550"/>
                <a:gd name="connsiteX12" fmla="*/ 257175 w 590550"/>
                <a:gd name="connsiteY12" fmla="*/ 476250 h 590550"/>
                <a:gd name="connsiteX13" fmla="*/ 238125 w 590550"/>
                <a:gd name="connsiteY13" fmla="*/ 266700 h 590550"/>
                <a:gd name="connsiteX14" fmla="*/ 196958 w 590550"/>
                <a:gd name="connsiteY14" fmla="*/ 290474 h 590550"/>
                <a:gd name="connsiteX15" fmla="*/ 238125 w 590550"/>
                <a:gd name="connsiteY15" fmla="*/ 304800 h 590550"/>
                <a:gd name="connsiteX16" fmla="*/ 279292 w 590550"/>
                <a:gd name="connsiteY16" fmla="*/ 290474 h 590550"/>
                <a:gd name="connsiteX17" fmla="*/ 238125 w 590550"/>
                <a:gd name="connsiteY17" fmla="*/ 266700 h 590550"/>
                <a:gd name="connsiteX18" fmla="*/ 76200 w 590550"/>
                <a:gd name="connsiteY18" fmla="*/ 266700 h 590550"/>
                <a:gd name="connsiteX19" fmla="*/ 95250 w 590550"/>
                <a:gd name="connsiteY19" fmla="*/ 266700 h 590550"/>
                <a:gd name="connsiteX20" fmla="*/ 95250 w 590550"/>
                <a:gd name="connsiteY20" fmla="*/ 381000 h 590550"/>
                <a:gd name="connsiteX21" fmla="*/ 114300 w 590550"/>
                <a:gd name="connsiteY21" fmla="*/ 381000 h 590550"/>
                <a:gd name="connsiteX22" fmla="*/ 114300 w 590550"/>
                <a:gd name="connsiteY22" fmla="*/ 285750 h 590550"/>
                <a:gd name="connsiteX23" fmla="*/ 133350 w 590550"/>
                <a:gd name="connsiteY23" fmla="*/ 285750 h 590550"/>
                <a:gd name="connsiteX24" fmla="*/ 133350 w 590550"/>
                <a:gd name="connsiteY24" fmla="*/ 381000 h 590550"/>
                <a:gd name="connsiteX25" fmla="*/ 152400 w 590550"/>
                <a:gd name="connsiteY25" fmla="*/ 381000 h 590550"/>
                <a:gd name="connsiteX26" fmla="*/ 152400 w 590550"/>
                <a:gd name="connsiteY26" fmla="*/ 304800 h 590550"/>
                <a:gd name="connsiteX27" fmla="*/ 171450 w 590550"/>
                <a:gd name="connsiteY27" fmla="*/ 304800 h 590550"/>
                <a:gd name="connsiteX28" fmla="*/ 171450 w 590550"/>
                <a:gd name="connsiteY28" fmla="*/ 381000 h 590550"/>
                <a:gd name="connsiteX29" fmla="*/ 190500 w 590550"/>
                <a:gd name="connsiteY29" fmla="*/ 381000 h 590550"/>
                <a:gd name="connsiteX30" fmla="*/ 190500 w 590550"/>
                <a:gd name="connsiteY30" fmla="*/ 342900 h 590550"/>
                <a:gd name="connsiteX31" fmla="*/ 209550 w 590550"/>
                <a:gd name="connsiteY31" fmla="*/ 342900 h 590550"/>
                <a:gd name="connsiteX32" fmla="*/ 209550 w 590550"/>
                <a:gd name="connsiteY32" fmla="*/ 381000 h 590550"/>
                <a:gd name="connsiteX33" fmla="*/ 228600 w 590550"/>
                <a:gd name="connsiteY33" fmla="*/ 381000 h 590550"/>
                <a:gd name="connsiteX34" fmla="*/ 228600 w 590550"/>
                <a:gd name="connsiteY34" fmla="*/ 361950 h 590550"/>
                <a:gd name="connsiteX35" fmla="*/ 247650 w 590550"/>
                <a:gd name="connsiteY35" fmla="*/ 361950 h 590550"/>
                <a:gd name="connsiteX36" fmla="*/ 247650 w 590550"/>
                <a:gd name="connsiteY36" fmla="*/ 381000 h 590550"/>
                <a:gd name="connsiteX37" fmla="*/ 266700 w 590550"/>
                <a:gd name="connsiteY37" fmla="*/ 381000 h 590550"/>
                <a:gd name="connsiteX38" fmla="*/ 266700 w 590550"/>
                <a:gd name="connsiteY38" fmla="*/ 342900 h 590550"/>
                <a:gd name="connsiteX39" fmla="*/ 285750 w 590550"/>
                <a:gd name="connsiteY39" fmla="*/ 342900 h 590550"/>
                <a:gd name="connsiteX40" fmla="*/ 285750 w 590550"/>
                <a:gd name="connsiteY40" fmla="*/ 381000 h 590550"/>
                <a:gd name="connsiteX41" fmla="*/ 304800 w 590550"/>
                <a:gd name="connsiteY41" fmla="*/ 381000 h 590550"/>
                <a:gd name="connsiteX42" fmla="*/ 304800 w 590550"/>
                <a:gd name="connsiteY42" fmla="*/ 400050 h 590550"/>
                <a:gd name="connsiteX43" fmla="*/ 76200 w 590550"/>
                <a:gd name="connsiteY43" fmla="*/ 400050 h 590550"/>
                <a:gd name="connsiteX44" fmla="*/ 57150 w 590550"/>
                <a:gd name="connsiteY44" fmla="*/ 247650 h 590550"/>
                <a:gd name="connsiteX45" fmla="*/ 57150 w 590550"/>
                <a:gd name="connsiteY45" fmla="*/ 419100 h 590550"/>
                <a:gd name="connsiteX46" fmla="*/ 342900 w 590550"/>
                <a:gd name="connsiteY46" fmla="*/ 419100 h 590550"/>
                <a:gd name="connsiteX47" fmla="*/ 342900 w 590550"/>
                <a:gd name="connsiteY47" fmla="*/ 329679 h 590550"/>
                <a:gd name="connsiteX48" fmla="*/ 337709 w 590550"/>
                <a:gd name="connsiteY48" fmla="*/ 318545 h 590550"/>
                <a:gd name="connsiteX49" fmla="*/ 327908 w 590550"/>
                <a:gd name="connsiteY49" fmla="*/ 303838 h 590550"/>
                <a:gd name="connsiteX50" fmla="*/ 323850 w 590550"/>
                <a:gd name="connsiteY50" fmla="*/ 290446 h 590550"/>
                <a:gd name="connsiteX51" fmla="*/ 342900 w 590550"/>
                <a:gd name="connsiteY51" fmla="*/ 266862 h 590550"/>
                <a:gd name="connsiteX52" fmla="*/ 342900 w 590550"/>
                <a:gd name="connsiteY52" fmla="*/ 247650 h 590550"/>
                <a:gd name="connsiteX53" fmla="*/ 323288 w 590550"/>
                <a:gd name="connsiteY53" fmla="*/ 247650 h 590550"/>
                <a:gd name="connsiteX54" fmla="*/ 238125 w 590550"/>
                <a:gd name="connsiteY54" fmla="*/ 323850 h 590550"/>
                <a:gd name="connsiteX55" fmla="*/ 152962 w 590550"/>
                <a:gd name="connsiteY55" fmla="*/ 247650 h 590550"/>
                <a:gd name="connsiteX56" fmla="*/ 318849 w 590550"/>
                <a:gd name="connsiteY56" fmla="*/ 209550 h 590550"/>
                <a:gd name="connsiteX57" fmla="*/ 323288 w 590550"/>
                <a:gd name="connsiteY57" fmla="*/ 228600 h 590550"/>
                <a:gd name="connsiteX58" fmla="*/ 342900 w 590550"/>
                <a:gd name="connsiteY58" fmla="*/ 228600 h 590550"/>
                <a:gd name="connsiteX59" fmla="*/ 361950 w 590550"/>
                <a:gd name="connsiteY59" fmla="*/ 247650 h 590550"/>
                <a:gd name="connsiteX60" fmla="*/ 361950 w 590550"/>
                <a:gd name="connsiteY60" fmla="*/ 268119 h 590550"/>
                <a:gd name="connsiteX61" fmla="*/ 381000 w 590550"/>
                <a:gd name="connsiteY61" fmla="*/ 276196 h 590550"/>
                <a:gd name="connsiteX62" fmla="*/ 381000 w 590550"/>
                <a:gd name="connsiteY62" fmla="*/ 238125 h 590550"/>
                <a:gd name="connsiteX63" fmla="*/ 352425 w 590550"/>
                <a:gd name="connsiteY63" fmla="*/ 209550 h 590550"/>
                <a:gd name="connsiteX64" fmla="*/ 238125 w 590550"/>
                <a:gd name="connsiteY64" fmla="*/ 209550 h 590550"/>
                <a:gd name="connsiteX65" fmla="*/ 219075 w 590550"/>
                <a:gd name="connsiteY65" fmla="*/ 228600 h 590550"/>
                <a:gd name="connsiteX66" fmla="*/ 238125 w 590550"/>
                <a:gd name="connsiteY66" fmla="*/ 247650 h 590550"/>
                <a:gd name="connsiteX67" fmla="*/ 257175 w 590550"/>
                <a:gd name="connsiteY67" fmla="*/ 228600 h 590550"/>
                <a:gd name="connsiteX68" fmla="*/ 238125 w 590550"/>
                <a:gd name="connsiteY68" fmla="*/ 209550 h 590550"/>
                <a:gd name="connsiteX69" fmla="*/ 47625 w 590550"/>
                <a:gd name="connsiteY69" fmla="*/ 209550 h 590550"/>
                <a:gd name="connsiteX70" fmla="*/ 19050 w 590550"/>
                <a:gd name="connsiteY70" fmla="*/ 238125 h 590550"/>
                <a:gd name="connsiteX71" fmla="*/ 19050 w 590550"/>
                <a:gd name="connsiteY71" fmla="*/ 428625 h 590550"/>
                <a:gd name="connsiteX72" fmla="*/ 47625 w 590550"/>
                <a:gd name="connsiteY72" fmla="*/ 457200 h 590550"/>
                <a:gd name="connsiteX73" fmla="*/ 352425 w 590550"/>
                <a:gd name="connsiteY73" fmla="*/ 457200 h 590550"/>
                <a:gd name="connsiteX74" fmla="*/ 374685 w 590550"/>
                <a:gd name="connsiteY74" fmla="*/ 445875 h 590550"/>
                <a:gd name="connsiteX75" fmla="*/ 361902 w 590550"/>
                <a:gd name="connsiteY75" fmla="*/ 419586 h 590550"/>
                <a:gd name="connsiteX76" fmla="*/ 342900 w 590550"/>
                <a:gd name="connsiteY76" fmla="*/ 438150 h 590550"/>
                <a:gd name="connsiteX77" fmla="*/ 57150 w 590550"/>
                <a:gd name="connsiteY77" fmla="*/ 438150 h 590550"/>
                <a:gd name="connsiteX78" fmla="*/ 38100 w 590550"/>
                <a:gd name="connsiteY78" fmla="*/ 419100 h 590550"/>
                <a:gd name="connsiteX79" fmla="*/ 38100 w 590550"/>
                <a:gd name="connsiteY79" fmla="*/ 247650 h 590550"/>
                <a:gd name="connsiteX80" fmla="*/ 57150 w 590550"/>
                <a:gd name="connsiteY80" fmla="*/ 228600 h 590550"/>
                <a:gd name="connsiteX81" fmla="*/ 152962 w 590550"/>
                <a:gd name="connsiteY81" fmla="*/ 228600 h 590550"/>
                <a:gd name="connsiteX82" fmla="*/ 157401 w 590550"/>
                <a:gd name="connsiteY82" fmla="*/ 209550 h 590550"/>
                <a:gd name="connsiteX83" fmla="*/ 407880 w 590550"/>
                <a:gd name="connsiteY83" fmla="*/ 200949 h 590550"/>
                <a:gd name="connsiteX84" fmla="*/ 391087 w 590550"/>
                <a:gd name="connsiteY84" fmla="*/ 210522 h 590550"/>
                <a:gd name="connsiteX85" fmla="*/ 400050 w 590550"/>
                <a:gd name="connsiteY85" fmla="*/ 238125 h 590550"/>
                <a:gd name="connsiteX86" fmla="*/ 400050 w 590550"/>
                <a:gd name="connsiteY86" fmla="*/ 295275 h 590550"/>
                <a:gd name="connsiteX87" fmla="*/ 400040 w 590550"/>
                <a:gd name="connsiteY87" fmla="*/ 295275 h 590550"/>
                <a:gd name="connsiteX88" fmla="*/ 408203 w 590550"/>
                <a:gd name="connsiteY88" fmla="*/ 315649 h 590550"/>
                <a:gd name="connsiteX89" fmla="*/ 416195 w 590550"/>
                <a:gd name="connsiteY89" fmla="*/ 355597 h 590550"/>
                <a:gd name="connsiteX90" fmla="*/ 419110 w 590550"/>
                <a:gd name="connsiteY90" fmla="*/ 343033 h 590550"/>
                <a:gd name="connsiteX91" fmla="*/ 419110 w 590550"/>
                <a:gd name="connsiteY91" fmla="*/ 206435 h 590550"/>
                <a:gd name="connsiteX92" fmla="*/ 407880 w 590550"/>
                <a:gd name="connsiteY92" fmla="*/ 200949 h 590550"/>
                <a:gd name="connsiteX93" fmla="*/ 238125 w 590550"/>
                <a:gd name="connsiteY93" fmla="*/ 171450 h 590550"/>
                <a:gd name="connsiteX94" fmla="*/ 171450 w 590550"/>
                <a:gd name="connsiteY94" fmla="*/ 238125 h 590550"/>
                <a:gd name="connsiteX95" fmla="*/ 183556 w 590550"/>
                <a:gd name="connsiteY95" fmla="*/ 276320 h 590550"/>
                <a:gd name="connsiteX96" fmla="*/ 209874 w 590550"/>
                <a:gd name="connsiteY96" fmla="*/ 253927 h 590550"/>
                <a:gd name="connsiteX97" fmla="*/ 200025 w 590550"/>
                <a:gd name="connsiteY97" fmla="*/ 228600 h 590550"/>
                <a:gd name="connsiteX98" fmla="*/ 238125 w 590550"/>
                <a:gd name="connsiteY98" fmla="*/ 190500 h 590550"/>
                <a:gd name="connsiteX99" fmla="*/ 276225 w 590550"/>
                <a:gd name="connsiteY99" fmla="*/ 228600 h 590550"/>
                <a:gd name="connsiteX100" fmla="*/ 266376 w 590550"/>
                <a:gd name="connsiteY100" fmla="*/ 253927 h 590550"/>
                <a:gd name="connsiteX101" fmla="*/ 292694 w 590550"/>
                <a:gd name="connsiteY101" fmla="*/ 276320 h 590550"/>
                <a:gd name="connsiteX102" fmla="*/ 304800 w 590550"/>
                <a:gd name="connsiteY102" fmla="*/ 238125 h 590550"/>
                <a:gd name="connsiteX103" fmla="*/ 238125 w 590550"/>
                <a:gd name="connsiteY103" fmla="*/ 171450 h 590550"/>
                <a:gd name="connsiteX104" fmla="*/ 447675 w 590550"/>
                <a:gd name="connsiteY104" fmla="*/ 152400 h 590550"/>
                <a:gd name="connsiteX105" fmla="*/ 438150 w 590550"/>
                <a:gd name="connsiteY105" fmla="*/ 161925 h 590550"/>
                <a:gd name="connsiteX106" fmla="*/ 438150 w 590550"/>
                <a:gd name="connsiteY106" fmla="*/ 343033 h 590550"/>
                <a:gd name="connsiteX107" fmla="*/ 433121 w 590550"/>
                <a:gd name="connsiteY107" fmla="*/ 364322 h 590550"/>
                <a:gd name="connsiteX108" fmla="*/ 424986 w 590550"/>
                <a:gd name="connsiteY108" fmla="*/ 380600 h 590550"/>
                <a:gd name="connsiteX109" fmla="*/ 401765 w 590550"/>
                <a:gd name="connsiteY109" fmla="*/ 380600 h 590550"/>
                <a:gd name="connsiteX110" fmla="*/ 389515 w 590550"/>
                <a:gd name="connsiteY110" fmla="*/ 319383 h 590550"/>
                <a:gd name="connsiteX111" fmla="*/ 347996 w 590550"/>
                <a:gd name="connsiteY111" fmla="*/ 285350 h 590550"/>
                <a:gd name="connsiteX112" fmla="*/ 342900 w 590550"/>
                <a:gd name="connsiteY112" fmla="*/ 290446 h 590550"/>
                <a:gd name="connsiteX113" fmla="*/ 343757 w 590550"/>
                <a:gd name="connsiteY113" fmla="*/ 293275 h 590550"/>
                <a:gd name="connsiteX114" fmla="*/ 353568 w 590550"/>
                <a:gd name="connsiteY114" fmla="*/ 307991 h 590550"/>
                <a:gd name="connsiteX115" fmla="*/ 363398 w 590550"/>
                <a:gd name="connsiteY115" fmla="*/ 334423 h 590550"/>
                <a:gd name="connsiteX116" fmla="*/ 369989 w 590550"/>
                <a:gd name="connsiteY116" fmla="*/ 387134 h 590550"/>
                <a:gd name="connsiteX117" fmla="*/ 375895 w 590550"/>
                <a:gd name="connsiteY117" fmla="*/ 404841 h 590550"/>
                <a:gd name="connsiteX118" fmla="*/ 409575 w 590550"/>
                <a:gd name="connsiteY118" fmla="*/ 474059 h 590550"/>
                <a:gd name="connsiteX119" fmla="*/ 409575 w 590550"/>
                <a:gd name="connsiteY119" fmla="*/ 495300 h 590550"/>
                <a:gd name="connsiteX120" fmla="*/ 542925 w 590550"/>
                <a:gd name="connsiteY120" fmla="*/ 495300 h 590550"/>
                <a:gd name="connsiteX121" fmla="*/ 542925 w 590550"/>
                <a:gd name="connsiteY121" fmla="*/ 473078 h 590550"/>
                <a:gd name="connsiteX122" fmla="*/ 561975 w 590550"/>
                <a:gd name="connsiteY122" fmla="*/ 447675 h 590550"/>
                <a:gd name="connsiteX123" fmla="*/ 571500 w 590550"/>
                <a:gd name="connsiteY123" fmla="*/ 419100 h 590550"/>
                <a:gd name="connsiteX124" fmla="*/ 571500 w 590550"/>
                <a:gd name="connsiteY124" fmla="*/ 295275 h 590550"/>
                <a:gd name="connsiteX125" fmla="*/ 561975 w 590550"/>
                <a:gd name="connsiteY125" fmla="*/ 285750 h 590550"/>
                <a:gd name="connsiteX126" fmla="*/ 552450 w 590550"/>
                <a:gd name="connsiteY126" fmla="*/ 295275 h 590550"/>
                <a:gd name="connsiteX127" fmla="*/ 552450 w 590550"/>
                <a:gd name="connsiteY127" fmla="*/ 314325 h 590550"/>
                <a:gd name="connsiteX128" fmla="*/ 533400 w 590550"/>
                <a:gd name="connsiteY128" fmla="*/ 314325 h 590550"/>
                <a:gd name="connsiteX129" fmla="*/ 533400 w 590550"/>
                <a:gd name="connsiteY129" fmla="*/ 295275 h 590550"/>
                <a:gd name="connsiteX130" fmla="*/ 533400 w 590550"/>
                <a:gd name="connsiteY130" fmla="*/ 276225 h 590550"/>
                <a:gd name="connsiteX131" fmla="*/ 523875 w 590550"/>
                <a:gd name="connsiteY131" fmla="*/ 266700 h 590550"/>
                <a:gd name="connsiteX132" fmla="*/ 514350 w 590550"/>
                <a:gd name="connsiteY132" fmla="*/ 276225 h 590550"/>
                <a:gd name="connsiteX133" fmla="*/ 514350 w 590550"/>
                <a:gd name="connsiteY133" fmla="*/ 314325 h 590550"/>
                <a:gd name="connsiteX134" fmla="*/ 495300 w 590550"/>
                <a:gd name="connsiteY134" fmla="*/ 314325 h 590550"/>
                <a:gd name="connsiteX135" fmla="*/ 495300 w 590550"/>
                <a:gd name="connsiteY135" fmla="*/ 276225 h 590550"/>
                <a:gd name="connsiteX136" fmla="*/ 485775 w 590550"/>
                <a:gd name="connsiteY136" fmla="*/ 266700 h 590550"/>
                <a:gd name="connsiteX137" fmla="*/ 476250 w 590550"/>
                <a:gd name="connsiteY137" fmla="*/ 276225 h 590550"/>
                <a:gd name="connsiteX138" fmla="*/ 476250 w 590550"/>
                <a:gd name="connsiteY138" fmla="*/ 314325 h 590550"/>
                <a:gd name="connsiteX139" fmla="*/ 457200 w 590550"/>
                <a:gd name="connsiteY139" fmla="*/ 314325 h 590550"/>
                <a:gd name="connsiteX140" fmla="*/ 457200 w 590550"/>
                <a:gd name="connsiteY140" fmla="*/ 276225 h 590550"/>
                <a:gd name="connsiteX141" fmla="*/ 457200 w 590550"/>
                <a:gd name="connsiteY141" fmla="*/ 161925 h 590550"/>
                <a:gd name="connsiteX142" fmla="*/ 447675 w 590550"/>
                <a:gd name="connsiteY142" fmla="*/ 152400 h 590550"/>
                <a:gd name="connsiteX143" fmla="*/ 276225 w 590550"/>
                <a:gd name="connsiteY143" fmla="*/ 123825 h 590550"/>
                <a:gd name="connsiteX144" fmla="*/ 266700 w 590550"/>
                <a:gd name="connsiteY144" fmla="*/ 133350 h 590550"/>
                <a:gd name="connsiteX145" fmla="*/ 266700 w 590550"/>
                <a:gd name="connsiteY145" fmla="*/ 157401 h 590550"/>
                <a:gd name="connsiteX146" fmla="*/ 309353 w 590550"/>
                <a:gd name="connsiteY146" fmla="*/ 190500 h 590550"/>
                <a:gd name="connsiteX147" fmla="*/ 352425 w 590550"/>
                <a:gd name="connsiteY147" fmla="*/ 190500 h 590550"/>
                <a:gd name="connsiteX148" fmla="*/ 363731 w 590550"/>
                <a:gd name="connsiteY148" fmla="*/ 192005 h 590550"/>
                <a:gd name="connsiteX149" fmla="*/ 348234 w 590550"/>
                <a:gd name="connsiteY149" fmla="*/ 176508 h 590550"/>
                <a:gd name="connsiteX150" fmla="*/ 361102 w 590550"/>
                <a:gd name="connsiteY150" fmla="*/ 153981 h 590550"/>
                <a:gd name="connsiteX151" fmla="*/ 358378 w 590550"/>
                <a:gd name="connsiteY151" fmla="*/ 147457 h 590550"/>
                <a:gd name="connsiteX152" fmla="*/ 333375 w 590550"/>
                <a:gd name="connsiteY152" fmla="*/ 140618 h 590550"/>
                <a:gd name="connsiteX153" fmla="*/ 333375 w 590550"/>
                <a:gd name="connsiteY153" fmla="*/ 123825 h 590550"/>
                <a:gd name="connsiteX154" fmla="*/ 85725 w 590550"/>
                <a:gd name="connsiteY154" fmla="*/ 114300 h 590550"/>
                <a:gd name="connsiteX155" fmla="*/ 44558 w 590550"/>
                <a:gd name="connsiteY155" fmla="*/ 138074 h 590550"/>
                <a:gd name="connsiteX156" fmla="*/ 85725 w 590550"/>
                <a:gd name="connsiteY156" fmla="*/ 152400 h 590550"/>
                <a:gd name="connsiteX157" fmla="*/ 126892 w 590550"/>
                <a:gd name="connsiteY157" fmla="*/ 138074 h 590550"/>
                <a:gd name="connsiteX158" fmla="*/ 85725 w 590550"/>
                <a:gd name="connsiteY158" fmla="*/ 114300 h 590550"/>
                <a:gd name="connsiteX159" fmla="*/ 447675 w 590550"/>
                <a:gd name="connsiteY159" fmla="*/ 76200 h 590550"/>
                <a:gd name="connsiteX160" fmla="*/ 409575 w 590550"/>
                <a:gd name="connsiteY160" fmla="*/ 114300 h 590550"/>
                <a:gd name="connsiteX161" fmla="*/ 424958 w 590550"/>
                <a:gd name="connsiteY161" fmla="*/ 144780 h 590550"/>
                <a:gd name="connsiteX162" fmla="*/ 447675 w 590550"/>
                <a:gd name="connsiteY162" fmla="*/ 133350 h 590550"/>
                <a:gd name="connsiteX163" fmla="*/ 470392 w 590550"/>
                <a:gd name="connsiteY163" fmla="*/ 144790 h 590550"/>
                <a:gd name="connsiteX164" fmla="*/ 485775 w 590550"/>
                <a:gd name="connsiteY164" fmla="*/ 114300 h 590550"/>
                <a:gd name="connsiteX165" fmla="*/ 447675 w 590550"/>
                <a:gd name="connsiteY165" fmla="*/ 76200 h 590550"/>
                <a:gd name="connsiteX166" fmla="*/ 85725 w 590550"/>
                <a:gd name="connsiteY166" fmla="*/ 57150 h 590550"/>
                <a:gd name="connsiteX167" fmla="*/ 66675 w 590550"/>
                <a:gd name="connsiteY167" fmla="*/ 76200 h 590550"/>
                <a:gd name="connsiteX168" fmla="*/ 85725 w 590550"/>
                <a:gd name="connsiteY168" fmla="*/ 95250 h 590550"/>
                <a:gd name="connsiteX169" fmla="*/ 104775 w 590550"/>
                <a:gd name="connsiteY169" fmla="*/ 76200 h 590550"/>
                <a:gd name="connsiteX170" fmla="*/ 85725 w 590550"/>
                <a:gd name="connsiteY170" fmla="*/ 57150 h 590550"/>
                <a:gd name="connsiteX171" fmla="*/ 435902 w 590550"/>
                <a:gd name="connsiteY171" fmla="*/ 19050 h 590550"/>
                <a:gd name="connsiteX172" fmla="*/ 430168 w 590550"/>
                <a:gd name="connsiteY172" fmla="*/ 39938 h 590550"/>
                <a:gd name="connsiteX173" fmla="*/ 425177 w 590550"/>
                <a:gd name="connsiteY173" fmla="*/ 41481 h 590550"/>
                <a:gd name="connsiteX174" fmla="*/ 412128 w 590550"/>
                <a:gd name="connsiteY174" fmla="*/ 46920 h 590550"/>
                <a:gd name="connsiteX175" fmla="*/ 407499 w 590550"/>
                <a:gd name="connsiteY175" fmla="*/ 49368 h 590550"/>
                <a:gd name="connsiteX176" fmla="*/ 388649 w 590550"/>
                <a:gd name="connsiteY176" fmla="*/ 38614 h 590550"/>
                <a:gd name="connsiteX177" fmla="*/ 371989 w 590550"/>
                <a:gd name="connsiteY177" fmla="*/ 55283 h 590550"/>
                <a:gd name="connsiteX178" fmla="*/ 382753 w 590550"/>
                <a:gd name="connsiteY178" fmla="*/ 74133 h 590550"/>
                <a:gd name="connsiteX179" fmla="*/ 380295 w 590550"/>
                <a:gd name="connsiteY179" fmla="*/ 78762 h 590550"/>
                <a:gd name="connsiteX180" fmla="*/ 374847 w 590550"/>
                <a:gd name="connsiteY180" fmla="*/ 91802 h 590550"/>
                <a:gd name="connsiteX181" fmla="*/ 373313 w 590550"/>
                <a:gd name="connsiteY181" fmla="*/ 96803 h 590550"/>
                <a:gd name="connsiteX182" fmla="*/ 352425 w 590550"/>
                <a:gd name="connsiteY182" fmla="*/ 102518 h 590550"/>
                <a:gd name="connsiteX183" fmla="*/ 352425 w 590550"/>
                <a:gd name="connsiteY183" fmla="*/ 126082 h 590550"/>
                <a:gd name="connsiteX184" fmla="*/ 373332 w 590550"/>
                <a:gd name="connsiteY184" fmla="*/ 131797 h 590550"/>
                <a:gd name="connsiteX185" fmla="*/ 374866 w 590550"/>
                <a:gd name="connsiteY185" fmla="*/ 136798 h 590550"/>
                <a:gd name="connsiteX186" fmla="*/ 380314 w 590550"/>
                <a:gd name="connsiteY186" fmla="*/ 149838 h 590550"/>
                <a:gd name="connsiteX187" fmla="*/ 382772 w 590550"/>
                <a:gd name="connsiteY187" fmla="*/ 154467 h 590550"/>
                <a:gd name="connsiteX188" fmla="*/ 372008 w 590550"/>
                <a:gd name="connsiteY188" fmla="*/ 173317 h 590550"/>
                <a:gd name="connsiteX189" fmla="*/ 388668 w 590550"/>
                <a:gd name="connsiteY189" fmla="*/ 189986 h 590550"/>
                <a:gd name="connsiteX190" fmla="*/ 407518 w 590550"/>
                <a:gd name="connsiteY190" fmla="*/ 179232 h 590550"/>
                <a:gd name="connsiteX191" fmla="*/ 412147 w 590550"/>
                <a:gd name="connsiteY191" fmla="*/ 181680 h 590550"/>
                <a:gd name="connsiteX192" fmla="*/ 419110 w 590550"/>
                <a:gd name="connsiteY192" fmla="*/ 185290 h 590550"/>
                <a:gd name="connsiteX193" fmla="*/ 419110 w 590550"/>
                <a:gd name="connsiteY193" fmla="*/ 163706 h 590550"/>
                <a:gd name="connsiteX194" fmla="*/ 390535 w 590550"/>
                <a:gd name="connsiteY194" fmla="*/ 114300 h 590550"/>
                <a:gd name="connsiteX195" fmla="*/ 447685 w 590550"/>
                <a:gd name="connsiteY195" fmla="*/ 57150 h 590550"/>
                <a:gd name="connsiteX196" fmla="*/ 504835 w 590550"/>
                <a:gd name="connsiteY196" fmla="*/ 114300 h 590550"/>
                <a:gd name="connsiteX197" fmla="*/ 476260 w 590550"/>
                <a:gd name="connsiteY197" fmla="*/ 163706 h 590550"/>
                <a:gd name="connsiteX198" fmla="*/ 476260 w 590550"/>
                <a:gd name="connsiteY198" fmla="*/ 185290 h 590550"/>
                <a:gd name="connsiteX199" fmla="*/ 483232 w 590550"/>
                <a:gd name="connsiteY199" fmla="*/ 181670 h 590550"/>
                <a:gd name="connsiteX200" fmla="*/ 487851 w 590550"/>
                <a:gd name="connsiteY200" fmla="*/ 179232 h 590550"/>
                <a:gd name="connsiteX201" fmla="*/ 506701 w 590550"/>
                <a:gd name="connsiteY201" fmla="*/ 189986 h 590550"/>
                <a:gd name="connsiteX202" fmla="*/ 523361 w 590550"/>
                <a:gd name="connsiteY202" fmla="*/ 173317 h 590550"/>
                <a:gd name="connsiteX203" fmla="*/ 512597 w 590550"/>
                <a:gd name="connsiteY203" fmla="*/ 154467 h 590550"/>
                <a:gd name="connsiteX204" fmla="*/ 515055 w 590550"/>
                <a:gd name="connsiteY204" fmla="*/ 149838 h 590550"/>
                <a:gd name="connsiteX205" fmla="*/ 520503 w 590550"/>
                <a:gd name="connsiteY205" fmla="*/ 136798 h 590550"/>
                <a:gd name="connsiteX206" fmla="*/ 522037 w 590550"/>
                <a:gd name="connsiteY206" fmla="*/ 131797 h 590550"/>
                <a:gd name="connsiteX207" fmla="*/ 542925 w 590550"/>
                <a:gd name="connsiteY207" fmla="*/ 126082 h 590550"/>
                <a:gd name="connsiteX208" fmla="*/ 542925 w 590550"/>
                <a:gd name="connsiteY208" fmla="*/ 102518 h 590550"/>
                <a:gd name="connsiteX209" fmla="*/ 522037 w 590550"/>
                <a:gd name="connsiteY209" fmla="*/ 96803 h 590550"/>
                <a:gd name="connsiteX210" fmla="*/ 520503 w 590550"/>
                <a:gd name="connsiteY210" fmla="*/ 91802 h 590550"/>
                <a:gd name="connsiteX211" fmla="*/ 515055 w 590550"/>
                <a:gd name="connsiteY211" fmla="*/ 78762 h 590550"/>
                <a:gd name="connsiteX212" fmla="*/ 512597 w 590550"/>
                <a:gd name="connsiteY212" fmla="*/ 74133 h 590550"/>
                <a:gd name="connsiteX213" fmla="*/ 523361 w 590550"/>
                <a:gd name="connsiteY213" fmla="*/ 55283 h 590550"/>
                <a:gd name="connsiteX214" fmla="*/ 506701 w 590550"/>
                <a:gd name="connsiteY214" fmla="*/ 38614 h 590550"/>
                <a:gd name="connsiteX215" fmla="*/ 487851 w 590550"/>
                <a:gd name="connsiteY215" fmla="*/ 49368 h 590550"/>
                <a:gd name="connsiteX216" fmla="*/ 483232 w 590550"/>
                <a:gd name="connsiteY216" fmla="*/ 46930 h 590550"/>
                <a:gd name="connsiteX217" fmla="*/ 470173 w 590550"/>
                <a:gd name="connsiteY217" fmla="*/ 41481 h 590550"/>
                <a:gd name="connsiteX218" fmla="*/ 465182 w 590550"/>
                <a:gd name="connsiteY218" fmla="*/ 39938 h 590550"/>
                <a:gd name="connsiteX219" fmla="*/ 459457 w 590550"/>
                <a:gd name="connsiteY219" fmla="*/ 19050 h 590550"/>
                <a:gd name="connsiteX220" fmla="*/ 85725 w 590550"/>
                <a:gd name="connsiteY220" fmla="*/ 19050 h 590550"/>
                <a:gd name="connsiteX221" fmla="*/ 19050 w 590550"/>
                <a:gd name="connsiteY221" fmla="*/ 85725 h 590550"/>
                <a:gd name="connsiteX222" fmla="*/ 31156 w 590550"/>
                <a:gd name="connsiteY222" fmla="*/ 123920 h 590550"/>
                <a:gd name="connsiteX223" fmla="*/ 57474 w 590550"/>
                <a:gd name="connsiteY223" fmla="*/ 101527 h 590550"/>
                <a:gd name="connsiteX224" fmla="*/ 47625 w 590550"/>
                <a:gd name="connsiteY224" fmla="*/ 76200 h 590550"/>
                <a:gd name="connsiteX225" fmla="*/ 85725 w 590550"/>
                <a:gd name="connsiteY225" fmla="*/ 38100 h 590550"/>
                <a:gd name="connsiteX226" fmla="*/ 123825 w 590550"/>
                <a:gd name="connsiteY226" fmla="*/ 76200 h 590550"/>
                <a:gd name="connsiteX227" fmla="*/ 113976 w 590550"/>
                <a:gd name="connsiteY227" fmla="*/ 101527 h 590550"/>
                <a:gd name="connsiteX228" fmla="*/ 140294 w 590550"/>
                <a:gd name="connsiteY228" fmla="*/ 123920 h 590550"/>
                <a:gd name="connsiteX229" fmla="*/ 152400 w 590550"/>
                <a:gd name="connsiteY229" fmla="*/ 85725 h 590550"/>
                <a:gd name="connsiteX230" fmla="*/ 85725 w 590550"/>
                <a:gd name="connsiteY230" fmla="*/ 19050 h 590550"/>
                <a:gd name="connsiteX231" fmla="*/ 85725 w 590550"/>
                <a:gd name="connsiteY231" fmla="*/ 0 h 590550"/>
                <a:gd name="connsiteX232" fmla="*/ 170888 w 590550"/>
                <a:gd name="connsiteY232" fmla="*/ 76200 h 590550"/>
                <a:gd name="connsiteX233" fmla="*/ 200025 w 590550"/>
                <a:gd name="connsiteY233" fmla="*/ 76200 h 590550"/>
                <a:gd name="connsiteX234" fmla="*/ 228600 w 590550"/>
                <a:gd name="connsiteY234" fmla="*/ 104775 h 590550"/>
                <a:gd name="connsiteX235" fmla="*/ 228600 w 590550"/>
                <a:gd name="connsiteY235" fmla="*/ 152962 h 590550"/>
                <a:gd name="connsiteX236" fmla="*/ 238125 w 590550"/>
                <a:gd name="connsiteY236" fmla="*/ 152400 h 590550"/>
                <a:gd name="connsiteX237" fmla="*/ 247650 w 590550"/>
                <a:gd name="connsiteY237" fmla="*/ 152962 h 590550"/>
                <a:gd name="connsiteX238" fmla="*/ 247650 w 590550"/>
                <a:gd name="connsiteY238" fmla="*/ 133350 h 590550"/>
                <a:gd name="connsiteX239" fmla="*/ 276225 w 590550"/>
                <a:gd name="connsiteY239" fmla="*/ 104775 h 590550"/>
                <a:gd name="connsiteX240" fmla="*/ 333375 w 590550"/>
                <a:gd name="connsiteY240" fmla="*/ 104775 h 590550"/>
                <a:gd name="connsiteX241" fmla="*/ 333375 w 590550"/>
                <a:gd name="connsiteY241" fmla="*/ 87982 h 590550"/>
                <a:gd name="connsiteX242" fmla="*/ 358388 w 590550"/>
                <a:gd name="connsiteY242" fmla="*/ 81143 h 590550"/>
                <a:gd name="connsiteX243" fmla="*/ 361112 w 590550"/>
                <a:gd name="connsiteY243" fmla="*/ 74619 h 590550"/>
                <a:gd name="connsiteX244" fmla="*/ 348244 w 590550"/>
                <a:gd name="connsiteY244" fmla="*/ 52092 h 590550"/>
                <a:gd name="connsiteX245" fmla="*/ 385458 w 590550"/>
                <a:gd name="connsiteY245" fmla="*/ 14869 h 590550"/>
                <a:gd name="connsiteX246" fmla="*/ 407994 w 590550"/>
                <a:gd name="connsiteY246" fmla="*/ 27727 h 590550"/>
                <a:gd name="connsiteX247" fmla="*/ 414519 w 590550"/>
                <a:gd name="connsiteY247" fmla="*/ 25003 h 590550"/>
                <a:gd name="connsiteX248" fmla="*/ 421357 w 590550"/>
                <a:gd name="connsiteY248" fmla="*/ 0 h 590550"/>
                <a:gd name="connsiteX249" fmla="*/ 474002 w 590550"/>
                <a:gd name="connsiteY249" fmla="*/ 0 h 590550"/>
                <a:gd name="connsiteX250" fmla="*/ 480841 w 590550"/>
                <a:gd name="connsiteY250" fmla="*/ 25003 h 590550"/>
                <a:gd name="connsiteX251" fmla="*/ 487356 w 590550"/>
                <a:gd name="connsiteY251" fmla="*/ 27727 h 590550"/>
                <a:gd name="connsiteX252" fmla="*/ 509902 w 590550"/>
                <a:gd name="connsiteY252" fmla="*/ 14869 h 590550"/>
                <a:gd name="connsiteX253" fmla="*/ 547116 w 590550"/>
                <a:gd name="connsiteY253" fmla="*/ 52092 h 590550"/>
                <a:gd name="connsiteX254" fmla="*/ 534248 w 590550"/>
                <a:gd name="connsiteY254" fmla="*/ 74619 h 590550"/>
                <a:gd name="connsiteX255" fmla="*/ 536972 w 590550"/>
                <a:gd name="connsiteY255" fmla="*/ 81143 h 590550"/>
                <a:gd name="connsiteX256" fmla="*/ 561975 w 590550"/>
                <a:gd name="connsiteY256" fmla="*/ 87982 h 590550"/>
                <a:gd name="connsiteX257" fmla="*/ 561975 w 590550"/>
                <a:gd name="connsiteY257" fmla="*/ 140618 h 590550"/>
                <a:gd name="connsiteX258" fmla="*/ 536972 w 590550"/>
                <a:gd name="connsiteY258" fmla="*/ 147457 h 590550"/>
                <a:gd name="connsiteX259" fmla="*/ 534248 w 590550"/>
                <a:gd name="connsiteY259" fmla="*/ 153981 h 590550"/>
                <a:gd name="connsiteX260" fmla="*/ 547116 w 590550"/>
                <a:gd name="connsiteY260" fmla="*/ 176508 h 590550"/>
                <a:gd name="connsiteX261" fmla="*/ 509902 w 590550"/>
                <a:gd name="connsiteY261" fmla="*/ 213731 h 590550"/>
                <a:gd name="connsiteX262" fmla="*/ 487480 w 590550"/>
                <a:gd name="connsiteY262" fmla="*/ 200949 h 590550"/>
                <a:gd name="connsiteX263" fmla="*/ 476250 w 590550"/>
                <a:gd name="connsiteY263" fmla="*/ 206435 h 590550"/>
                <a:gd name="connsiteX264" fmla="*/ 476250 w 590550"/>
                <a:gd name="connsiteY264" fmla="*/ 249403 h 590550"/>
                <a:gd name="connsiteX265" fmla="*/ 485775 w 590550"/>
                <a:gd name="connsiteY265" fmla="*/ 247650 h 590550"/>
                <a:gd name="connsiteX266" fmla="*/ 504825 w 590550"/>
                <a:gd name="connsiteY266" fmla="*/ 255080 h 590550"/>
                <a:gd name="connsiteX267" fmla="*/ 523875 w 590550"/>
                <a:gd name="connsiteY267" fmla="*/ 247650 h 590550"/>
                <a:gd name="connsiteX268" fmla="*/ 551345 w 590550"/>
                <a:gd name="connsiteY268" fmla="*/ 268796 h 590550"/>
                <a:gd name="connsiteX269" fmla="*/ 561975 w 590550"/>
                <a:gd name="connsiteY269" fmla="*/ 266700 h 590550"/>
                <a:gd name="connsiteX270" fmla="*/ 590550 w 590550"/>
                <a:gd name="connsiteY270" fmla="*/ 295275 h 590550"/>
                <a:gd name="connsiteX271" fmla="*/ 590550 w 590550"/>
                <a:gd name="connsiteY271" fmla="*/ 419100 h 590550"/>
                <a:gd name="connsiteX272" fmla="*/ 577215 w 590550"/>
                <a:gd name="connsiteY272" fmla="*/ 459105 h 590550"/>
                <a:gd name="connsiteX273" fmla="*/ 561975 w 590550"/>
                <a:gd name="connsiteY273" fmla="*/ 479422 h 590550"/>
                <a:gd name="connsiteX274" fmla="*/ 561975 w 590550"/>
                <a:gd name="connsiteY274" fmla="*/ 495300 h 590550"/>
                <a:gd name="connsiteX275" fmla="*/ 581025 w 590550"/>
                <a:gd name="connsiteY275" fmla="*/ 495300 h 590550"/>
                <a:gd name="connsiteX276" fmla="*/ 581025 w 590550"/>
                <a:gd name="connsiteY276" fmla="*/ 590550 h 590550"/>
                <a:gd name="connsiteX277" fmla="*/ 371475 w 590550"/>
                <a:gd name="connsiteY277" fmla="*/ 590550 h 590550"/>
                <a:gd name="connsiteX278" fmla="*/ 371475 w 590550"/>
                <a:gd name="connsiteY278" fmla="*/ 495300 h 590550"/>
                <a:gd name="connsiteX279" fmla="*/ 390525 w 590550"/>
                <a:gd name="connsiteY279" fmla="*/ 495300 h 590550"/>
                <a:gd name="connsiteX280" fmla="*/ 390525 w 590550"/>
                <a:gd name="connsiteY280" fmla="*/ 478441 h 590550"/>
                <a:gd name="connsiteX281" fmla="*/ 383638 w 590550"/>
                <a:gd name="connsiteY281" fmla="*/ 464287 h 590550"/>
                <a:gd name="connsiteX282" fmla="*/ 352425 w 590550"/>
                <a:gd name="connsiteY282" fmla="*/ 476250 h 590550"/>
                <a:gd name="connsiteX283" fmla="*/ 276225 w 590550"/>
                <a:gd name="connsiteY283" fmla="*/ 476250 h 590550"/>
                <a:gd name="connsiteX284" fmla="*/ 276225 w 590550"/>
                <a:gd name="connsiteY284" fmla="*/ 495300 h 590550"/>
                <a:gd name="connsiteX285" fmla="*/ 285750 w 590550"/>
                <a:gd name="connsiteY285" fmla="*/ 495300 h 590550"/>
                <a:gd name="connsiteX286" fmla="*/ 323850 w 590550"/>
                <a:gd name="connsiteY286" fmla="*/ 533400 h 590550"/>
                <a:gd name="connsiteX287" fmla="*/ 304800 w 590550"/>
                <a:gd name="connsiteY287" fmla="*/ 552450 h 590550"/>
                <a:gd name="connsiteX288" fmla="*/ 95250 w 590550"/>
                <a:gd name="connsiteY288" fmla="*/ 552450 h 590550"/>
                <a:gd name="connsiteX289" fmla="*/ 76200 w 590550"/>
                <a:gd name="connsiteY289" fmla="*/ 533400 h 590550"/>
                <a:gd name="connsiteX290" fmla="*/ 114300 w 590550"/>
                <a:gd name="connsiteY290" fmla="*/ 495300 h 590550"/>
                <a:gd name="connsiteX291" fmla="*/ 123825 w 590550"/>
                <a:gd name="connsiteY291" fmla="*/ 495300 h 590550"/>
                <a:gd name="connsiteX292" fmla="*/ 123825 w 590550"/>
                <a:gd name="connsiteY292" fmla="*/ 476250 h 590550"/>
                <a:gd name="connsiteX293" fmla="*/ 47625 w 590550"/>
                <a:gd name="connsiteY293" fmla="*/ 476250 h 590550"/>
                <a:gd name="connsiteX294" fmla="*/ 0 w 590550"/>
                <a:gd name="connsiteY294" fmla="*/ 428625 h 590550"/>
                <a:gd name="connsiteX295" fmla="*/ 0 w 590550"/>
                <a:gd name="connsiteY295" fmla="*/ 238125 h 590550"/>
                <a:gd name="connsiteX296" fmla="*/ 47625 w 590550"/>
                <a:gd name="connsiteY296" fmla="*/ 190500 h 590550"/>
                <a:gd name="connsiteX297" fmla="*/ 166897 w 590550"/>
                <a:gd name="connsiteY297" fmla="*/ 190500 h 590550"/>
                <a:gd name="connsiteX298" fmla="*/ 209550 w 590550"/>
                <a:gd name="connsiteY298" fmla="*/ 157401 h 590550"/>
                <a:gd name="connsiteX299" fmla="*/ 209550 w 590550"/>
                <a:gd name="connsiteY299" fmla="*/ 104775 h 590550"/>
                <a:gd name="connsiteX300" fmla="*/ 200025 w 590550"/>
                <a:gd name="connsiteY300" fmla="*/ 95250 h 590550"/>
                <a:gd name="connsiteX301" fmla="*/ 170888 w 590550"/>
                <a:gd name="connsiteY301" fmla="*/ 95250 h 590550"/>
                <a:gd name="connsiteX302" fmla="*/ 85725 w 590550"/>
                <a:gd name="connsiteY302" fmla="*/ 171450 h 590550"/>
                <a:gd name="connsiteX303" fmla="*/ 0 w 590550"/>
                <a:gd name="connsiteY303" fmla="*/ 85725 h 590550"/>
                <a:gd name="connsiteX304" fmla="*/ 85725 w 590550"/>
                <a:gd name="connsiteY304"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0550" h="590550">
                  <a:moveTo>
                    <a:pt x="390525" y="514350"/>
                  </a:moveTo>
                  <a:lnTo>
                    <a:pt x="390525" y="571500"/>
                  </a:lnTo>
                  <a:lnTo>
                    <a:pt x="561975" y="571500"/>
                  </a:lnTo>
                  <a:lnTo>
                    <a:pt x="561975" y="514350"/>
                  </a:lnTo>
                  <a:close/>
                  <a:moveTo>
                    <a:pt x="114300" y="514350"/>
                  </a:moveTo>
                  <a:cubicBezTo>
                    <a:pt x="103794" y="514350"/>
                    <a:pt x="95250" y="522894"/>
                    <a:pt x="95250" y="533400"/>
                  </a:cubicBezTo>
                  <a:lnTo>
                    <a:pt x="95250" y="533419"/>
                  </a:lnTo>
                  <a:lnTo>
                    <a:pt x="304800" y="533400"/>
                  </a:lnTo>
                  <a:cubicBezTo>
                    <a:pt x="304800" y="522894"/>
                    <a:pt x="296256" y="514350"/>
                    <a:pt x="285750" y="514350"/>
                  </a:cubicBezTo>
                  <a:close/>
                  <a:moveTo>
                    <a:pt x="142875" y="476250"/>
                  </a:moveTo>
                  <a:lnTo>
                    <a:pt x="142875" y="495300"/>
                  </a:lnTo>
                  <a:lnTo>
                    <a:pt x="257175" y="495300"/>
                  </a:lnTo>
                  <a:lnTo>
                    <a:pt x="257175" y="476250"/>
                  </a:lnTo>
                  <a:close/>
                  <a:moveTo>
                    <a:pt x="238125" y="266700"/>
                  </a:moveTo>
                  <a:cubicBezTo>
                    <a:pt x="220904" y="266700"/>
                    <a:pt x="205397" y="275854"/>
                    <a:pt x="196958" y="290474"/>
                  </a:cubicBezTo>
                  <a:cubicBezTo>
                    <a:pt x="208312" y="299418"/>
                    <a:pt x="222590" y="304800"/>
                    <a:pt x="238125" y="304800"/>
                  </a:cubicBezTo>
                  <a:cubicBezTo>
                    <a:pt x="253660" y="304800"/>
                    <a:pt x="267938" y="299418"/>
                    <a:pt x="279292" y="290474"/>
                  </a:cubicBezTo>
                  <a:cubicBezTo>
                    <a:pt x="270853" y="275854"/>
                    <a:pt x="255346" y="266700"/>
                    <a:pt x="238125" y="266700"/>
                  </a:cubicBezTo>
                  <a:close/>
                  <a:moveTo>
                    <a:pt x="76200" y="266700"/>
                  </a:moveTo>
                  <a:lnTo>
                    <a:pt x="95250" y="266700"/>
                  </a:lnTo>
                  <a:lnTo>
                    <a:pt x="95250" y="381000"/>
                  </a:lnTo>
                  <a:lnTo>
                    <a:pt x="114300" y="381000"/>
                  </a:lnTo>
                  <a:lnTo>
                    <a:pt x="114300" y="285750"/>
                  </a:lnTo>
                  <a:lnTo>
                    <a:pt x="133350" y="285750"/>
                  </a:lnTo>
                  <a:lnTo>
                    <a:pt x="133350" y="381000"/>
                  </a:lnTo>
                  <a:lnTo>
                    <a:pt x="152400" y="381000"/>
                  </a:lnTo>
                  <a:lnTo>
                    <a:pt x="152400" y="304800"/>
                  </a:lnTo>
                  <a:lnTo>
                    <a:pt x="171450" y="304800"/>
                  </a:lnTo>
                  <a:lnTo>
                    <a:pt x="171450" y="381000"/>
                  </a:lnTo>
                  <a:lnTo>
                    <a:pt x="190500" y="381000"/>
                  </a:lnTo>
                  <a:lnTo>
                    <a:pt x="190500" y="342900"/>
                  </a:lnTo>
                  <a:lnTo>
                    <a:pt x="209550" y="342900"/>
                  </a:lnTo>
                  <a:lnTo>
                    <a:pt x="209550" y="381000"/>
                  </a:lnTo>
                  <a:lnTo>
                    <a:pt x="228600" y="381000"/>
                  </a:lnTo>
                  <a:lnTo>
                    <a:pt x="228600" y="361950"/>
                  </a:lnTo>
                  <a:lnTo>
                    <a:pt x="247650" y="361950"/>
                  </a:lnTo>
                  <a:lnTo>
                    <a:pt x="247650" y="381000"/>
                  </a:lnTo>
                  <a:lnTo>
                    <a:pt x="266700" y="381000"/>
                  </a:lnTo>
                  <a:lnTo>
                    <a:pt x="266700" y="342900"/>
                  </a:lnTo>
                  <a:lnTo>
                    <a:pt x="285750" y="342900"/>
                  </a:lnTo>
                  <a:lnTo>
                    <a:pt x="285750" y="381000"/>
                  </a:lnTo>
                  <a:lnTo>
                    <a:pt x="304800" y="381000"/>
                  </a:lnTo>
                  <a:lnTo>
                    <a:pt x="304800" y="400050"/>
                  </a:lnTo>
                  <a:lnTo>
                    <a:pt x="76200" y="400050"/>
                  </a:lnTo>
                  <a:close/>
                  <a:moveTo>
                    <a:pt x="57150" y="247650"/>
                  </a:moveTo>
                  <a:lnTo>
                    <a:pt x="57150" y="419100"/>
                  </a:lnTo>
                  <a:lnTo>
                    <a:pt x="342900" y="419100"/>
                  </a:lnTo>
                  <a:lnTo>
                    <a:pt x="342900" y="329679"/>
                  </a:lnTo>
                  <a:cubicBezTo>
                    <a:pt x="341700" y="325746"/>
                    <a:pt x="339985" y="321964"/>
                    <a:pt x="337709" y="318545"/>
                  </a:cubicBezTo>
                  <a:lnTo>
                    <a:pt x="327908" y="303838"/>
                  </a:lnTo>
                  <a:cubicBezTo>
                    <a:pt x="325250" y="299857"/>
                    <a:pt x="323850" y="295227"/>
                    <a:pt x="323850" y="290446"/>
                  </a:cubicBezTo>
                  <a:cubicBezTo>
                    <a:pt x="323850" y="278882"/>
                    <a:pt x="332032" y="269215"/>
                    <a:pt x="342900" y="266862"/>
                  </a:cubicBezTo>
                  <a:lnTo>
                    <a:pt x="342900" y="247650"/>
                  </a:lnTo>
                  <a:lnTo>
                    <a:pt x="323288" y="247650"/>
                  </a:lnTo>
                  <a:cubicBezTo>
                    <a:pt x="318535" y="290446"/>
                    <a:pt x="282178" y="323850"/>
                    <a:pt x="238125" y="323850"/>
                  </a:cubicBezTo>
                  <a:cubicBezTo>
                    <a:pt x="194072" y="323850"/>
                    <a:pt x="157715" y="290446"/>
                    <a:pt x="152962" y="247650"/>
                  </a:cubicBezTo>
                  <a:close/>
                  <a:moveTo>
                    <a:pt x="318849" y="209550"/>
                  </a:moveTo>
                  <a:cubicBezTo>
                    <a:pt x="321002" y="215627"/>
                    <a:pt x="322555" y="221990"/>
                    <a:pt x="323288" y="228600"/>
                  </a:cubicBezTo>
                  <a:lnTo>
                    <a:pt x="342900" y="228600"/>
                  </a:lnTo>
                  <a:cubicBezTo>
                    <a:pt x="353406" y="228600"/>
                    <a:pt x="361950" y="237144"/>
                    <a:pt x="361950" y="247650"/>
                  </a:cubicBezTo>
                  <a:lnTo>
                    <a:pt x="361950" y="268119"/>
                  </a:lnTo>
                  <a:cubicBezTo>
                    <a:pt x="368799" y="269729"/>
                    <a:pt x="375199" y="272472"/>
                    <a:pt x="381000" y="276196"/>
                  </a:cubicBezTo>
                  <a:lnTo>
                    <a:pt x="381000" y="238125"/>
                  </a:lnTo>
                  <a:cubicBezTo>
                    <a:pt x="381000" y="222371"/>
                    <a:pt x="368179" y="209550"/>
                    <a:pt x="352425" y="209550"/>
                  </a:cubicBezTo>
                  <a:close/>
                  <a:moveTo>
                    <a:pt x="238125" y="209550"/>
                  </a:moveTo>
                  <a:cubicBezTo>
                    <a:pt x="227619" y="209550"/>
                    <a:pt x="219075" y="218094"/>
                    <a:pt x="219075" y="228600"/>
                  </a:cubicBezTo>
                  <a:cubicBezTo>
                    <a:pt x="219075" y="239106"/>
                    <a:pt x="227619" y="247650"/>
                    <a:pt x="238125" y="247650"/>
                  </a:cubicBezTo>
                  <a:cubicBezTo>
                    <a:pt x="248631" y="247650"/>
                    <a:pt x="257175" y="239106"/>
                    <a:pt x="257175" y="228600"/>
                  </a:cubicBezTo>
                  <a:cubicBezTo>
                    <a:pt x="257175" y="218094"/>
                    <a:pt x="248631" y="209550"/>
                    <a:pt x="238125" y="209550"/>
                  </a:cubicBezTo>
                  <a:close/>
                  <a:moveTo>
                    <a:pt x="47625" y="209550"/>
                  </a:moveTo>
                  <a:cubicBezTo>
                    <a:pt x="31871" y="209550"/>
                    <a:pt x="19050" y="222371"/>
                    <a:pt x="19050" y="238125"/>
                  </a:cubicBezTo>
                  <a:lnTo>
                    <a:pt x="19050" y="428625"/>
                  </a:lnTo>
                  <a:cubicBezTo>
                    <a:pt x="19050" y="444379"/>
                    <a:pt x="31871" y="457200"/>
                    <a:pt x="47625" y="457200"/>
                  </a:cubicBezTo>
                  <a:lnTo>
                    <a:pt x="352425" y="457200"/>
                  </a:lnTo>
                  <a:cubicBezTo>
                    <a:pt x="361236" y="457200"/>
                    <a:pt x="369313" y="452847"/>
                    <a:pt x="374685" y="445875"/>
                  </a:cubicBezTo>
                  <a:lnTo>
                    <a:pt x="361902" y="419586"/>
                  </a:lnTo>
                  <a:cubicBezTo>
                    <a:pt x="361636" y="429863"/>
                    <a:pt x="353235" y="438150"/>
                    <a:pt x="342900" y="438150"/>
                  </a:cubicBezTo>
                  <a:lnTo>
                    <a:pt x="57150" y="438150"/>
                  </a:lnTo>
                  <a:cubicBezTo>
                    <a:pt x="46644" y="438150"/>
                    <a:pt x="38100" y="429606"/>
                    <a:pt x="38100" y="419100"/>
                  </a:cubicBezTo>
                  <a:lnTo>
                    <a:pt x="38100" y="247650"/>
                  </a:lnTo>
                  <a:cubicBezTo>
                    <a:pt x="38100" y="237144"/>
                    <a:pt x="46644" y="228600"/>
                    <a:pt x="57150" y="228600"/>
                  </a:cubicBezTo>
                  <a:lnTo>
                    <a:pt x="152962" y="228600"/>
                  </a:lnTo>
                  <a:cubicBezTo>
                    <a:pt x="153695" y="221990"/>
                    <a:pt x="155238" y="215627"/>
                    <a:pt x="157401" y="209550"/>
                  </a:cubicBezTo>
                  <a:close/>
                  <a:moveTo>
                    <a:pt x="407880" y="200949"/>
                  </a:moveTo>
                  <a:lnTo>
                    <a:pt x="391087" y="210522"/>
                  </a:lnTo>
                  <a:cubicBezTo>
                    <a:pt x="396678" y="218323"/>
                    <a:pt x="400050" y="227819"/>
                    <a:pt x="400050" y="238125"/>
                  </a:cubicBezTo>
                  <a:lnTo>
                    <a:pt x="400050" y="295275"/>
                  </a:lnTo>
                  <a:lnTo>
                    <a:pt x="400040" y="295275"/>
                  </a:lnTo>
                  <a:cubicBezTo>
                    <a:pt x="403870" y="301400"/>
                    <a:pt x="406718" y="308248"/>
                    <a:pt x="408203" y="315649"/>
                  </a:cubicBezTo>
                  <a:lnTo>
                    <a:pt x="416195" y="355597"/>
                  </a:lnTo>
                  <a:cubicBezTo>
                    <a:pt x="418109" y="351711"/>
                    <a:pt x="419110" y="347367"/>
                    <a:pt x="419110" y="343033"/>
                  </a:cubicBezTo>
                  <a:lnTo>
                    <a:pt x="419110" y="206435"/>
                  </a:lnTo>
                  <a:cubicBezTo>
                    <a:pt x="415604" y="204854"/>
                    <a:pt x="411699" y="202930"/>
                    <a:pt x="407880" y="200949"/>
                  </a:cubicBezTo>
                  <a:close/>
                  <a:moveTo>
                    <a:pt x="238125" y="171450"/>
                  </a:moveTo>
                  <a:cubicBezTo>
                    <a:pt x="201368" y="171450"/>
                    <a:pt x="171450" y="201359"/>
                    <a:pt x="171450" y="238125"/>
                  </a:cubicBezTo>
                  <a:cubicBezTo>
                    <a:pt x="171450" y="252336"/>
                    <a:pt x="175955" y="265490"/>
                    <a:pt x="183556" y="276320"/>
                  </a:cubicBezTo>
                  <a:cubicBezTo>
                    <a:pt x="190300" y="266595"/>
                    <a:pt x="199320" y="258851"/>
                    <a:pt x="209874" y="253927"/>
                  </a:cubicBezTo>
                  <a:cubicBezTo>
                    <a:pt x="203816" y="247183"/>
                    <a:pt x="200025" y="238363"/>
                    <a:pt x="200025" y="228600"/>
                  </a:cubicBezTo>
                  <a:cubicBezTo>
                    <a:pt x="200025" y="207588"/>
                    <a:pt x="217113" y="190500"/>
                    <a:pt x="238125" y="190500"/>
                  </a:cubicBezTo>
                  <a:cubicBezTo>
                    <a:pt x="259137" y="190500"/>
                    <a:pt x="276225" y="207588"/>
                    <a:pt x="276225" y="228600"/>
                  </a:cubicBezTo>
                  <a:cubicBezTo>
                    <a:pt x="276225" y="238363"/>
                    <a:pt x="272434" y="247183"/>
                    <a:pt x="266376" y="253927"/>
                  </a:cubicBezTo>
                  <a:cubicBezTo>
                    <a:pt x="276930" y="258851"/>
                    <a:pt x="285950" y="266595"/>
                    <a:pt x="292694" y="276320"/>
                  </a:cubicBezTo>
                  <a:cubicBezTo>
                    <a:pt x="300295" y="265490"/>
                    <a:pt x="304800" y="252336"/>
                    <a:pt x="304800" y="238125"/>
                  </a:cubicBezTo>
                  <a:cubicBezTo>
                    <a:pt x="304800" y="201359"/>
                    <a:pt x="274882" y="171450"/>
                    <a:pt x="238125" y="171450"/>
                  </a:cubicBezTo>
                  <a:close/>
                  <a:moveTo>
                    <a:pt x="447675" y="152400"/>
                  </a:moveTo>
                  <a:cubicBezTo>
                    <a:pt x="442417" y="152400"/>
                    <a:pt x="438150" y="156677"/>
                    <a:pt x="438150" y="161925"/>
                  </a:cubicBezTo>
                  <a:lnTo>
                    <a:pt x="438150" y="343033"/>
                  </a:lnTo>
                  <a:cubicBezTo>
                    <a:pt x="438150" y="350377"/>
                    <a:pt x="436407" y="357749"/>
                    <a:pt x="433121" y="364322"/>
                  </a:cubicBezTo>
                  <a:lnTo>
                    <a:pt x="424986" y="380600"/>
                  </a:lnTo>
                  <a:lnTo>
                    <a:pt x="401765" y="380600"/>
                  </a:lnTo>
                  <a:lnTo>
                    <a:pt x="389515" y="319383"/>
                  </a:lnTo>
                  <a:cubicBezTo>
                    <a:pt x="385562" y="299666"/>
                    <a:pt x="368103" y="285350"/>
                    <a:pt x="347996" y="285350"/>
                  </a:cubicBezTo>
                  <a:cubicBezTo>
                    <a:pt x="345186" y="285350"/>
                    <a:pt x="342900" y="287636"/>
                    <a:pt x="342900" y="290446"/>
                  </a:cubicBezTo>
                  <a:cubicBezTo>
                    <a:pt x="342900" y="291455"/>
                    <a:pt x="343195" y="292437"/>
                    <a:pt x="343757" y="293275"/>
                  </a:cubicBezTo>
                  <a:lnTo>
                    <a:pt x="353568" y="307991"/>
                  </a:lnTo>
                  <a:cubicBezTo>
                    <a:pt x="358835" y="315878"/>
                    <a:pt x="362226" y="325022"/>
                    <a:pt x="363398" y="334423"/>
                  </a:cubicBezTo>
                  <a:lnTo>
                    <a:pt x="369989" y="387134"/>
                  </a:lnTo>
                  <a:cubicBezTo>
                    <a:pt x="370770" y="393411"/>
                    <a:pt x="372751" y="399364"/>
                    <a:pt x="375895" y="404841"/>
                  </a:cubicBezTo>
                  <a:lnTo>
                    <a:pt x="409575" y="474059"/>
                  </a:lnTo>
                  <a:lnTo>
                    <a:pt x="409575" y="495300"/>
                  </a:lnTo>
                  <a:lnTo>
                    <a:pt x="542925" y="495300"/>
                  </a:lnTo>
                  <a:lnTo>
                    <a:pt x="542925" y="473078"/>
                  </a:lnTo>
                  <a:lnTo>
                    <a:pt x="561975" y="447675"/>
                  </a:lnTo>
                  <a:cubicBezTo>
                    <a:pt x="568119" y="439493"/>
                    <a:pt x="571500" y="429339"/>
                    <a:pt x="571500" y="419100"/>
                  </a:cubicBezTo>
                  <a:lnTo>
                    <a:pt x="571500" y="295275"/>
                  </a:lnTo>
                  <a:cubicBezTo>
                    <a:pt x="571500" y="290027"/>
                    <a:pt x="567233" y="285750"/>
                    <a:pt x="561975" y="285750"/>
                  </a:cubicBezTo>
                  <a:cubicBezTo>
                    <a:pt x="556717" y="285750"/>
                    <a:pt x="552450" y="290027"/>
                    <a:pt x="552450" y="295275"/>
                  </a:cubicBezTo>
                  <a:lnTo>
                    <a:pt x="552450" y="314325"/>
                  </a:lnTo>
                  <a:lnTo>
                    <a:pt x="533400" y="314325"/>
                  </a:lnTo>
                  <a:lnTo>
                    <a:pt x="533400" y="295275"/>
                  </a:lnTo>
                  <a:lnTo>
                    <a:pt x="533400" y="276225"/>
                  </a:lnTo>
                  <a:cubicBezTo>
                    <a:pt x="533400" y="270977"/>
                    <a:pt x="529133" y="266700"/>
                    <a:pt x="523875" y="266700"/>
                  </a:cubicBezTo>
                  <a:cubicBezTo>
                    <a:pt x="518617" y="266700"/>
                    <a:pt x="514350" y="270977"/>
                    <a:pt x="514350" y="276225"/>
                  </a:cubicBezTo>
                  <a:lnTo>
                    <a:pt x="514350" y="314325"/>
                  </a:lnTo>
                  <a:lnTo>
                    <a:pt x="495300" y="314325"/>
                  </a:lnTo>
                  <a:lnTo>
                    <a:pt x="495300" y="276225"/>
                  </a:lnTo>
                  <a:cubicBezTo>
                    <a:pt x="495300" y="270977"/>
                    <a:pt x="491033" y="266700"/>
                    <a:pt x="485775" y="266700"/>
                  </a:cubicBezTo>
                  <a:cubicBezTo>
                    <a:pt x="480517" y="266700"/>
                    <a:pt x="476250" y="270977"/>
                    <a:pt x="476250" y="276225"/>
                  </a:cubicBezTo>
                  <a:lnTo>
                    <a:pt x="476250" y="314325"/>
                  </a:lnTo>
                  <a:lnTo>
                    <a:pt x="457200" y="314325"/>
                  </a:lnTo>
                  <a:lnTo>
                    <a:pt x="457200" y="276225"/>
                  </a:lnTo>
                  <a:lnTo>
                    <a:pt x="457200" y="161925"/>
                  </a:lnTo>
                  <a:cubicBezTo>
                    <a:pt x="457200" y="156677"/>
                    <a:pt x="452933" y="152400"/>
                    <a:pt x="447675" y="152400"/>
                  </a:cubicBezTo>
                  <a:close/>
                  <a:moveTo>
                    <a:pt x="276225" y="123825"/>
                  </a:moveTo>
                  <a:cubicBezTo>
                    <a:pt x="270967" y="123825"/>
                    <a:pt x="266700" y="128102"/>
                    <a:pt x="266700" y="133350"/>
                  </a:cubicBezTo>
                  <a:lnTo>
                    <a:pt x="266700" y="157401"/>
                  </a:lnTo>
                  <a:cubicBezTo>
                    <a:pt x="284216" y="163620"/>
                    <a:pt x="299161" y="175308"/>
                    <a:pt x="309353" y="190500"/>
                  </a:cubicBezTo>
                  <a:lnTo>
                    <a:pt x="352425" y="190500"/>
                  </a:lnTo>
                  <a:cubicBezTo>
                    <a:pt x="356340" y="190500"/>
                    <a:pt x="360093" y="191110"/>
                    <a:pt x="363731" y="192005"/>
                  </a:cubicBezTo>
                  <a:lnTo>
                    <a:pt x="348234" y="176508"/>
                  </a:lnTo>
                  <a:lnTo>
                    <a:pt x="361102" y="153981"/>
                  </a:lnTo>
                  <a:cubicBezTo>
                    <a:pt x="360112" y="151829"/>
                    <a:pt x="359197" y="149647"/>
                    <a:pt x="358378" y="147457"/>
                  </a:cubicBezTo>
                  <a:lnTo>
                    <a:pt x="333375" y="140618"/>
                  </a:lnTo>
                  <a:lnTo>
                    <a:pt x="333375" y="123825"/>
                  </a:lnTo>
                  <a:close/>
                  <a:moveTo>
                    <a:pt x="85725" y="114300"/>
                  </a:moveTo>
                  <a:cubicBezTo>
                    <a:pt x="68504" y="114300"/>
                    <a:pt x="52997" y="123454"/>
                    <a:pt x="44558" y="138074"/>
                  </a:cubicBezTo>
                  <a:cubicBezTo>
                    <a:pt x="55912" y="147018"/>
                    <a:pt x="70190" y="152400"/>
                    <a:pt x="85725" y="152400"/>
                  </a:cubicBezTo>
                  <a:cubicBezTo>
                    <a:pt x="101260" y="152400"/>
                    <a:pt x="115538" y="147018"/>
                    <a:pt x="126892" y="138074"/>
                  </a:cubicBezTo>
                  <a:cubicBezTo>
                    <a:pt x="118453" y="123454"/>
                    <a:pt x="102946" y="114300"/>
                    <a:pt x="85725" y="114300"/>
                  </a:cubicBezTo>
                  <a:close/>
                  <a:moveTo>
                    <a:pt x="447675" y="76200"/>
                  </a:moveTo>
                  <a:cubicBezTo>
                    <a:pt x="426663" y="76200"/>
                    <a:pt x="409575" y="93288"/>
                    <a:pt x="409575" y="114300"/>
                  </a:cubicBezTo>
                  <a:cubicBezTo>
                    <a:pt x="409575" y="126521"/>
                    <a:pt x="415442" y="137693"/>
                    <a:pt x="424958" y="144780"/>
                  </a:cubicBezTo>
                  <a:cubicBezTo>
                    <a:pt x="430178" y="137884"/>
                    <a:pt x="438379" y="133350"/>
                    <a:pt x="447675" y="133350"/>
                  </a:cubicBezTo>
                  <a:cubicBezTo>
                    <a:pt x="456981" y="133350"/>
                    <a:pt x="465172" y="137884"/>
                    <a:pt x="470392" y="144790"/>
                  </a:cubicBezTo>
                  <a:cubicBezTo>
                    <a:pt x="479908" y="137703"/>
                    <a:pt x="485775" y="126540"/>
                    <a:pt x="485775" y="114300"/>
                  </a:cubicBezTo>
                  <a:cubicBezTo>
                    <a:pt x="485775" y="93288"/>
                    <a:pt x="468687" y="76200"/>
                    <a:pt x="447675" y="76200"/>
                  </a:cubicBezTo>
                  <a:close/>
                  <a:moveTo>
                    <a:pt x="85725" y="57150"/>
                  </a:moveTo>
                  <a:cubicBezTo>
                    <a:pt x="75219" y="57150"/>
                    <a:pt x="66675" y="65694"/>
                    <a:pt x="66675" y="76200"/>
                  </a:cubicBezTo>
                  <a:cubicBezTo>
                    <a:pt x="66675" y="86706"/>
                    <a:pt x="75219" y="95250"/>
                    <a:pt x="85725" y="95250"/>
                  </a:cubicBezTo>
                  <a:cubicBezTo>
                    <a:pt x="96231" y="95250"/>
                    <a:pt x="104775" y="86706"/>
                    <a:pt x="104775" y="76200"/>
                  </a:cubicBezTo>
                  <a:cubicBezTo>
                    <a:pt x="104775" y="65694"/>
                    <a:pt x="96231" y="57150"/>
                    <a:pt x="85725" y="57150"/>
                  </a:cubicBezTo>
                  <a:close/>
                  <a:moveTo>
                    <a:pt x="435902" y="19050"/>
                  </a:moveTo>
                  <a:lnTo>
                    <a:pt x="430168" y="39938"/>
                  </a:lnTo>
                  <a:lnTo>
                    <a:pt x="425177" y="41481"/>
                  </a:lnTo>
                  <a:cubicBezTo>
                    <a:pt x="420776" y="42834"/>
                    <a:pt x="416385" y="44663"/>
                    <a:pt x="412128" y="46920"/>
                  </a:cubicBezTo>
                  <a:lnTo>
                    <a:pt x="407499" y="49368"/>
                  </a:lnTo>
                  <a:lnTo>
                    <a:pt x="388649" y="38614"/>
                  </a:lnTo>
                  <a:lnTo>
                    <a:pt x="371989" y="55283"/>
                  </a:lnTo>
                  <a:lnTo>
                    <a:pt x="382753" y="74133"/>
                  </a:lnTo>
                  <a:lnTo>
                    <a:pt x="380295" y="78762"/>
                  </a:lnTo>
                  <a:cubicBezTo>
                    <a:pt x="378047" y="83001"/>
                    <a:pt x="376218" y="87392"/>
                    <a:pt x="374847" y="91802"/>
                  </a:cubicBezTo>
                  <a:lnTo>
                    <a:pt x="373313" y="96803"/>
                  </a:lnTo>
                  <a:lnTo>
                    <a:pt x="352425" y="102518"/>
                  </a:lnTo>
                  <a:lnTo>
                    <a:pt x="352425" y="126082"/>
                  </a:lnTo>
                  <a:lnTo>
                    <a:pt x="373332" y="131797"/>
                  </a:lnTo>
                  <a:lnTo>
                    <a:pt x="374866" y="136798"/>
                  </a:lnTo>
                  <a:cubicBezTo>
                    <a:pt x="376228" y="141208"/>
                    <a:pt x="378066" y="145599"/>
                    <a:pt x="380314" y="149838"/>
                  </a:cubicBezTo>
                  <a:lnTo>
                    <a:pt x="382772" y="154467"/>
                  </a:lnTo>
                  <a:lnTo>
                    <a:pt x="372008" y="173317"/>
                  </a:lnTo>
                  <a:lnTo>
                    <a:pt x="388668" y="189986"/>
                  </a:lnTo>
                  <a:lnTo>
                    <a:pt x="407518" y="179232"/>
                  </a:lnTo>
                  <a:lnTo>
                    <a:pt x="412147" y="181680"/>
                  </a:lnTo>
                  <a:cubicBezTo>
                    <a:pt x="414814" y="183090"/>
                    <a:pt x="417081" y="184261"/>
                    <a:pt x="419110" y="185290"/>
                  </a:cubicBezTo>
                  <a:lnTo>
                    <a:pt x="419110" y="163706"/>
                  </a:lnTo>
                  <a:cubicBezTo>
                    <a:pt x="401584" y="153572"/>
                    <a:pt x="390535" y="134903"/>
                    <a:pt x="390535" y="114300"/>
                  </a:cubicBezTo>
                  <a:cubicBezTo>
                    <a:pt x="390535" y="82782"/>
                    <a:pt x="416166" y="57150"/>
                    <a:pt x="447685" y="57150"/>
                  </a:cubicBezTo>
                  <a:cubicBezTo>
                    <a:pt x="479203" y="57150"/>
                    <a:pt x="504835" y="82782"/>
                    <a:pt x="504835" y="114300"/>
                  </a:cubicBezTo>
                  <a:cubicBezTo>
                    <a:pt x="504835" y="134922"/>
                    <a:pt x="493786" y="153581"/>
                    <a:pt x="476260" y="163706"/>
                  </a:cubicBezTo>
                  <a:lnTo>
                    <a:pt x="476260" y="185290"/>
                  </a:lnTo>
                  <a:cubicBezTo>
                    <a:pt x="478355" y="184223"/>
                    <a:pt x="480670" y="183023"/>
                    <a:pt x="483232" y="181670"/>
                  </a:cubicBezTo>
                  <a:lnTo>
                    <a:pt x="487851" y="179232"/>
                  </a:lnTo>
                  <a:lnTo>
                    <a:pt x="506701" y="189986"/>
                  </a:lnTo>
                  <a:lnTo>
                    <a:pt x="523361" y="173317"/>
                  </a:lnTo>
                  <a:lnTo>
                    <a:pt x="512597" y="154467"/>
                  </a:lnTo>
                  <a:lnTo>
                    <a:pt x="515055" y="149838"/>
                  </a:lnTo>
                  <a:cubicBezTo>
                    <a:pt x="517303" y="145599"/>
                    <a:pt x="519132" y="141208"/>
                    <a:pt x="520503" y="136798"/>
                  </a:cubicBezTo>
                  <a:lnTo>
                    <a:pt x="522037" y="131797"/>
                  </a:lnTo>
                  <a:lnTo>
                    <a:pt x="542925" y="126082"/>
                  </a:lnTo>
                  <a:lnTo>
                    <a:pt x="542925" y="102518"/>
                  </a:lnTo>
                  <a:lnTo>
                    <a:pt x="522037" y="96803"/>
                  </a:lnTo>
                  <a:lnTo>
                    <a:pt x="520503" y="91802"/>
                  </a:lnTo>
                  <a:cubicBezTo>
                    <a:pt x="519141" y="87392"/>
                    <a:pt x="517303" y="83001"/>
                    <a:pt x="515055" y="78762"/>
                  </a:cubicBezTo>
                  <a:lnTo>
                    <a:pt x="512597" y="74133"/>
                  </a:lnTo>
                  <a:lnTo>
                    <a:pt x="523361" y="55283"/>
                  </a:lnTo>
                  <a:lnTo>
                    <a:pt x="506701" y="38614"/>
                  </a:lnTo>
                  <a:lnTo>
                    <a:pt x="487851" y="49368"/>
                  </a:lnTo>
                  <a:lnTo>
                    <a:pt x="483232" y="46930"/>
                  </a:lnTo>
                  <a:cubicBezTo>
                    <a:pt x="478946" y="44663"/>
                    <a:pt x="474545" y="42834"/>
                    <a:pt x="470173" y="41481"/>
                  </a:cubicBezTo>
                  <a:lnTo>
                    <a:pt x="465182" y="39938"/>
                  </a:lnTo>
                  <a:lnTo>
                    <a:pt x="459457" y="19050"/>
                  </a:lnTo>
                  <a:close/>
                  <a:moveTo>
                    <a:pt x="85725" y="19050"/>
                  </a:moveTo>
                  <a:cubicBezTo>
                    <a:pt x="48968" y="19050"/>
                    <a:pt x="19050" y="48959"/>
                    <a:pt x="19050" y="85725"/>
                  </a:cubicBezTo>
                  <a:cubicBezTo>
                    <a:pt x="19050" y="99936"/>
                    <a:pt x="23555" y="113090"/>
                    <a:pt x="31156" y="123920"/>
                  </a:cubicBezTo>
                  <a:cubicBezTo>
                    <a:pt x="37900" y="114195"/>
                    <a:pt x="46920" y="106451"/>
                    <a:pt x="57474" y="101527"/>
                  </a:cubicBezTo>
                  <a:cubicBezTo>
                    <a:pt x="51416" y="94783"/>
                    <a:pt x="47625" y="85963"/>
                    <a:pt x="47625" y="76200"/>
                  </a:cubicBezTo>
                  <a:cubicBezTo>
                    <a:pt x="47625" y="55188"/>
                    <a:pt x="64713" y="38100"/>
                    <a:pt x="85725" y="38100"/>
                  </a:cubicBezTo>
                  <a:cubicBezTo>
                    <a:pt x="106737" y="38100"/>
                    <a:pt x="123825" y="55188"/>
                    <a:pt x="123825" y="76200"/>
                  </a:cubicBezTo>
                  <a:cubicBezTo>
                    <a:pt x="123825" y="85963"/>
                    <a:pt x="120034" y="94783"/>
                    <a:pt x="113976" y="101527"/>
                  </a:cubicBezTo>
                  <a:cubicBezTo>
                    <a:pt x="124530" y="106451"/>
                    <a:pt x="133550" y="114195"/>
                    <a:pt x="140294" y="123920"/>
                  </a:cubicBezTo>
                  <a:cubicBezTo>
                    <a:pt x="147895" y="113090"/>
                    <a:pt x="152400" y="99936"/>
                    <a:pt x="152400" y="85725"/>
                  </a:cubicBezTo>
                  <a:cubicBezTo>
                    <a:pt x="152400" y="48959"/>
                    <a:pt x="122482" y="19050"/>
                    <a:pt x="85725" y="19050"/>
                  </a:cubicBezTo>
                  <a:close/>
                  <a:moveTo>
                    <a:pt x="85725" y="0"/>
                  </a:moveTo>
                  <a:cubicBezTo>
                    <a:pt x="129778" y="0"/>
                    <a:pt x="166135" y="33404"/>
                    <a:pt x="170888" y="76200"/>
                  </a:cubicBezTo>
                  <a:lnTo>
                    <a:pt x="200025" y="76200"/>
                  </a:lnTo>
                  <a:cubicBezTo>
                    <a:pt x="215779" y="76200"/>
                    <a:pt x="228600" y="89021"/>
                    <a:pt x="228600" y="104775"/>
                  </a:cubicBezTo>
                  <a:lnTo>
                    <a:pt x="228600" y="152962"/>
                  </a:lnTo>
                  <a:cubicBezTo>
                    <a:pt x="231734" y="152610"/>
                    <a:pt x="234906" y="152400"/>
                    <a:pt x="238125" y="152400"/>
                  </a:cubicBezTo>
                  <a:cubicBezTo>
                    <a:pt x="241344" y="152400"/>
                    <a:pt x="244516" y="152610"/>
                    <a:pt x="247650" y="152962"/>
                  </a:cubicBezTo>
                  <a:lnTo>
                    <a:pt x="247650" y="133350"/>
                  </a:lnTo>
                  <a:cubicBezTo>
                    <a:pt x="247650" y="117596"/>
                    <a:pt x="260471" y="104775"/>
                    <a:pt x="276225" y="104775"/>
                  </a:cubicBezTo>
                  <a:lnTo>
                    <a:pt x="333375" y="104775"/>
                  </a:lnTo>
                  <a:lnTo>
                    <a:pt x="333375" y="87982"/>
                  </a:lnTo>
                  <a:lnTo>
                    <a:pt x="358388" y="81143"/>
                  </a:lnTo>
                  <a:cubicBezTo>
                    <a:pt x="359207" y="78953"/>
                    <a:pt x="360121" y="76772"/>
                    <a:pt x="361112" y="74619"/>
                  </a:cubicBezTo>
                  <a:lnTo>
                    <a:pt x="348244" y="52092"/>
                  </a:lnTo>
                  <a:lnTo>
                    <a:pt x="385458" y="14869"/>
                  </a:lnTo>
                  <a:lnTo>
                    <a:pt x="407994" y="27727"/>
                  </a:lnTo>
                  <a:cubicBezTo>
                    <a:pt x="410156" y="26727"/>
                    <a:pt x="412337" y="25822"/>
                    <a:pt x="414519" y="25003"/>
                  </a:cubicBezTo>
                  <a:lnTo>
                    <a:pt x="421357" y="0"/>
                  </a:lnTo>
                  <a:lnTo>
                    <a:pt x="474002" y="0"/>
                  </a:lnTo>
                  <a:lnTo>
                    <a:pt x="480841" y="25003"/>
                  </a:lnTo>
                  <a:cubicBezTo>
                    <a:pt x="483022" y="25822"/>
                    <a:pt x="485194" y="26737"/>
                    <a:pt x="487356" y="27727"/>
                  </a:cubicBezTo>
                  <a:lnTo>
                    <a:pt x="509902" y="14869"/>
                  </a:lnTo>
                  <a:lnTo>
                    <a:pt x="547116" y="52092"/>
                  </a:lnTo>
                  <a:lnTo>
                    <a:pt x="534248" y="74619"/>
                  </a:lnTo>
                  <a:cubicBezTo>
                    <a:pt x="535238" y="76772"/>
                    <a:pt x="536153" y="78953"/>
                    <a:pt x="536972" y="81143"/>
                  </a:cubicBezTo>
                  <a:lnTo>
                    <a:pt x="561975" y="87982"/>
                  </a:lnTo>
                  <a:lnTo>
                    <a:pt x="561975" y="140618"/>
                  </a:lnTo>
                  <a:lnTo>
                    <a:pt x="536972" y="147457"/>
                  </a:lnTo>
                  <a:cubicBezTo>
                    <a:pt x="536153" y="149647"/>
                    <a:pt x="535238" y="151829"/>
                    <a:pt x="534248" y="153981"/>
                  </a:cubicBezTo>
                  <a:lnTo>
                    <a:pt x="547116" y="176508"/>
                  </a:lnTo>
                  <a:lnTo>
                    <a:pt x="509902" y="213731"/>
                  </a:lnTo>
                  <a:lnTo>
                    <a:pt x="487480" y="200949"/>
                  </a:lnTo>
                  <a:cubicBezTo>
                    <a:pt x="483556" y="202968"/>
                    <a:pt x="479698" y="204883"/>
                    <a:pt x="476250" y="206435"/>
                  </a:cubicBezTo>
                  <a:lnTo>
                    <a:pt x="476250" y="249403"/>
                  </a:lnTo>
                  <a:cubicBezTo>
                    <a:pt x="479241" y="248336"/>
                    <a:pt x="482422" y="247650"/>
                    <a:pt x="485775" y="247650"/>
                  </a:cubicBezTo>
                  <a:cubicBezTo>
                    <a:pt x="493119" y="247650"/>
                    <a:pt x="499758" y="250508"/>
                    <a:pt x="504825" y="255080"/>
                  </a:cubicBezTo>
                  <a:cubicBezTo>
                    <a:pt x="509892" y="250517"/>
                    <a:pt x="516531" y="247650"/>
                    <a:pt x="523875" y="247650"/>
                  </a:cubicBezTo>
                  <a:cubicBezTo>
                    <a:pt x="537048" y="247650"/>
                    <a:pt x="548059" y="256651"/>
                    <a:pt x="551345" y="268796"/>
                  </a:cubicBezTo>
                  <a:cubicBezTo>
                    <a:pt x="554641" y="267472"/>
                    <a:pt x="558213" y="266700"/>
                    <a:pt x="561975" y="266700"/>
                  </a:cubicBezTo>
                  <a:cubicBezTo>
                    <a:pt x="577729" y="266700"/>
                    <a:pt x="590550" y="279521"/>
                    <a:pt x="590550" y="295275"/>
                  </a:cubicBezTo>
                  <a:lnTo>
                    <a:pt x="590550" y="419100"/>
                  </a:lnTo>
                  <a:cubicBezTo>
                    <a:pt x="590550" y="433445"/>
                    <a:pt x="585816" y="447646"/>
                    <a:pt x="577215" y="459105"/>
                  </a:cubicBezTo>
                  <a:lnTo>
                    <a:pt x="561975" y="479422"/>
                  </a:lnTo>
                  <a:lnTo>
                    <a:pt x="561975" y="495300"/>
                  </a:lnTo>
                  <a:lnTo>
                    <a:pt x="581025" y="495300"/>
                  </a:lnTo>
                  <a:lnTo>
                    <a:pt x="581025" y="590550"/>
                  </a:lnTo>
                  <a:lnTo>
                    <a:pt x="371475" y="590550"/>
                  </a:lnTo>
                  <a:lnTo>
                    <a:pt x="371475" y="495300"/>
                  </a:lnTo>
                  <a:lnTo>
                    <a:pt x="390525" y="495300"/>
                  </a:lnTo>
                  <a:lnTo>
                    <a:pt x="390525" y="478441"/>
                  </a:lnTo>
                  <a:lnTo>
                    <a:pt x="383638" y="464287"/>
                  </a:lnTo>
                  <a:cubicBezTo>
                    <a:pt x="375095" y="471830"/>
                    <a:pt x="364093" y="476250"/>
                    <a:pt x="352425" y="476250"/>
                  </a:cubicBezTo>
                  <a:lnTo>
                    <a:pt x="276225" y="476250"/>
                  </a:lnTo>
                  <a:lnTo>
                    <a:pt x="276225" y="495300"/>
                  </a:lnTo>
                  <a:lnTo>
                    <a:pt x="285750" y="495300"/>
                  </a:lnTo>
                  <a:cubicBezTo>
                    <a:pt x="306762" y="495300"/>
                    <a:pt x="323850" y="512388"/>
                    <a:pt x="323850" y="533400"/>
                  </a:cubicBezTo>
                  <a:cubicBezTo>
                    <a:pt x="323850" y="543906"/>
                    <a:pt x="315306" y="552450"/>
                    <a:pt x="304800" y="552450"/>
                  </a:cubicBezTo>
                  <a:lnTo>
                    <a:pt x="95250" y="552450"/>
                  </a:lnTo>
                  <a:cubicBezTo>
                    <a:pt x="84744" y="552450"/>
                    <a:pt x="76200" y="543906"/>
                    <a:pt x="76200" y="533400"/>
                  </a:cubicBezTo>
                  <a:cubicBezTo>
                    <a:pt x="76200" y="512388"/>
                    <a:pt x="93288" y="495300"/>
                    <a:pt x="114300" y="495300"/>
                  </a:cubicBezTo>
                  <a:lnTo>
                    <a:pt x="123825" y="495300"/>
                  </a:lnTo>
                  <a:lnTo>
                    <a:pt x="123825" y="476250"/>
                  </a:lnTo>
                  <a:lnTo>
                    <a:pt x="47625" y="476250"/>
                  </a:lnTo>
                  <a:cubicBezTo>
                    <a:pt x="21365" y="476250"/>
                    <a:pt x="0" y="454885"/>
                    <a:pt x="0" y="428625"/>
                  </a:cubicBezTo>
                  <a:lnTo>
                    <a:pt x="0" y="238125"/>
                  </a:lnTo>
                  <a:cubicBezTo>
                    <a:pt x="0" y="211865"/>
                    <a:pt x="21365" y="190500"/>
                    <a:pt x="47625" y="190500"/>
                  </a:cubicBezTo>
                  <a:lnTo>
                    <a:pt x="166897" y="190500"/>
                  </a:lnTo>
                  <a:cubicBezTo>
                    <a:pt x="177089" y="175308"/>
                    <a:pt x="192034" y="163620"/>
                    <a:pt x="209550" y="157401"/>
                  </a:cubicBezTo>
                  <a:lnTo>
                    <a:pt x="209550" y="104775"/>
                  </a:lnTo>
                  <a:cubicBezTo>
                    <a:pt x="209550" y="99527"/>
                    <a:pt x="205283" y="95250"/>
                    <a:pt x="200025" y="95250"/>
                  </a:cubicBezTo>
                  <a:lnTo>
                    <a:pt x="170888" y="95250"/>
                  </a:lnTo>
                  <a:cubicBezTo>
                    <a:pt x="166135" y="138046"/>
                    <a:pt x="129778" y="171450"/>
                    <a:pt x="85725" y="171450"/>
                  </a:cubicBezTo>
                  <a:cubicBezTo>
                    <a:pt x="38452" y="171450"/>
                    <a:pt x="0" y="132988"/>
                    <a:pt x="0" y="85725"/>
                  </a:cubicBezTo>
                  <a:cubicBezTo>
                    <a:pt x="0" y="38462"/>
                    <a:pt x="38452" y="0"/>
                    <a:pt x="85725" y="0"/>
                  </a:cubicBezTo>
                  <a:close/>
                </a:path>
              </a:pathLst>
            </a:custGeom>
            <a:grpFill/>
            <a:ln w="9525"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B520FE77-9A0F-6183-E59F-0973F2F25B94}"/>
              </a:ext>
            </a:extLst>
          </p:cNvPr>
          <p:cNvSpPr txBox="1"/>
          <p:nvPr/>
        </p:nvSpPr>
        <p:spPr>
          <a:xfrm>
            <a:off x="2053123" y="2932798"/>
            <a:ext cx="1291903" cy="646331"/>
          </a:xfrm>
          <a:prstGeom prst="rect">
            <a:avLst/>
          </a:prstGeom>
          <a:noFill/>
        </p:spPr>
        <p:txBody>
          <a:bodyPr wrap="square" rtlCol="0">
            <a:spAutoFit/>
          </a:bodyPr>
          <a:lstStyle/>
          <a:p>
            <a:r>
              <a:rPr lang="en-US" sz="3600" b="1" dirty="0">
                <a:solidFill>
                  <a:srgbClr val="2BB8AB"/>
                </a:solidFill>
              </a:rPr>
              <a:t>1</a:t>
            </a:r>
          </a:p>
        </p:txBody>
      </p:sp>
      <p:sp>
        <p:nvSpPr>
          <p:cNvPr id="16" name="TextBox 15">
            <a:extLst>
              <a:ext uri="{FF2B5EF4-FFF2-40B4-BE49-F238E27FC236}">
                <a16:creationId xmlns:a16="http://schemas.microsoft.com/office/drawing/2014/main" id="{499F0797-1C88-B2E3-F59E-12DD401C1E64}"/>
              </a:ext>
            </a:extLst>
          </p:cNvPr>
          <p:cNvSpPr txBox="1"/>
          <p:nvPr/>
        </p:nvSpPr>
        <p:spPr>
          <a:xfrm>
            <a:off x="5111053" y="2943115"/>
            <a:ext cx="1291903" cy="646331"/>
          </a:xfrm>
          <a:prstGeom prst="rect">
            <a:avLst/>
          </a:prstGeom>
          <a:noFill/>
        </p:spPr>
        <p:txBody>
          <a:bodyPr wrap="square" rtlCol="0">
            <a:spAutoFit/>
          </a:bodyPr>
          <a:lstStyle/>
          <a:p>
            <a:r>
              <a:rPr lang="en-US" sz="3600" b="1" dirty="0">
                <a:solidFill>
                  <a:srgbClr val="2BB8AB"/>
                </a:solidFill>
              </a:rPr>
              <a:t>2</a:t>
            </a:r>
          </a:p>
        </p:txBody>
      </p:sp>
      <p:sp>
        <p:nvSpPr>
          <p:cNvPr id="17" name="TextBox 16">
            <a:extLst>
              <a:ext uri="{FF2B5EF4-FFF2-40B4-BE49-F238E27FC236}">
                <a16:creationId xmlns:a16="http://schemas.microsoft.com/office/drawing/2014/main" id="{EA270C1C-EEFD-116F-368C-D8FE0A834A6B}"/>
              </a:ext>
            </a:extLst>
          </p:cNvPr>
          <p:cNvSpPr txBox="1"/>
          <p:nvPr/>
        </p:nvSpPr>
        <p:spPr>
          <a:xfrm>
            <a:off x="8057021" y="3060037"/>
            <a:ext cx="1291903" cy="646331"/>
          </a:xfrm>
          <a:prstGeom prst="rect">
            <a:avLst/>
          </a:prstGeom>
          <a:noFill/>
        </p:spPr>
        <p:txBody>
          <a:bodyPr wrap="square" rtlCol="0">
            <a:spAutoFit/>
          </a:bodyPr>
          <a:lstStyle/>
          <a:p>
            <a:r>
              <a:rPr lang="en-US" sz="3600" b="1" dirty="0">
                <a:solidFill>
                  <a:srgbClr val="2BB8AB"/>
                </a:solidFill>
              </a:rPr>
              <a:t>3</a:t>
            </a:r>
          </a:p>
        </p:txBody>
      </p:sp>
      <p:pic>
        <p:nvPicPr>
          <p:cNvPr id="18" name="Picture 17">
            <a:extLst>
              <a:ext uri="{FF2B5EF4-FFF2-40B4-BE49-F238E27FC236}">
                <a16:creationId xmlns:a16="http://schemas.microsoft.com/office/drawing/2014/main" id="{9B5C9BEB-065F-5DE0-64F2-8FF10CAB0BE6}"/>
              </a:ext>
            </a:extLst>
          </p:cNvPr>
          <p:cNvPicPr>
            <a:picLocks noChangeAspect="1"/>
          </p:cNvPicPr>
          <p:nvPr/>
        </p:nvPicPr>
        <p:blipFill rotWithShape="1">
          <a:blip r:embed="rId9">
            <a:extLst>
              <a:ext uri="{28A0092B-C50C-407E-A947-70E740481C1C}">
                <a14:useLocalDpi xmlns:a14="http://schemas.microsoft.com/office/drawing/2010/main" val="0"/>
              </a:ext>
            </a:extLst>
          </a:blip>
          <a:srcRect l="70776" t="39302" r="8343"/>
          <a:stretch/>
        </p:blipFill>
        <p:spPr bwMode="auto">
          <a:xfrm>
            <a:off x="3780319" y="5983157"/>
            <a:ext cx="1671957" cy="874843"/>
          </a:xfrm>
          <a:prstGeom prst="rect">
            <a:avLst/>
          </a:prstGeom>
          <a:extLst>
            <a:ext uri="{53640926-AAD7-44D8-BBD7-CCE9431645EC}">
              <a14:shadowObscured xmlns:a14="http://schemas.microsoft.com/office/drawing/2010/main"/>
            </a:ext>
          </a:extLst>
        </p:spPr>
      </p:pic>
      <p:pic>
        <p:nvPicPr>
          <p:cNvPr id="19" name="Picture 18" descr="A black and grey logo&#10;&#10;Description automatically generated">
            <a:extLst>
              <a:ext uri="{FF2B5EF4-FFF2-40B4-BE49-F238E27FC236}">
                <a16:creationId xmlns:a16="http://schemas.microsoft.com/office/drawing/2014/main" id="{B9C147DB-1327-876E-5250-A277A39AC5EB}"/>
              </a:ext>
            </a:extLst>
          </p:cNvPr>
          <p:cNvPicPr>
            <a:picLocks noChangeAspect="1"/>
          </p:cNvPicPr>
          <p:nvPr/>
        </p:nvPicPr>
        <p:blipFill rotWithShape="1">
          <a:blip r:embed="rId10">
            <a:extLst>
              <a:ext uri="{28A0092B-C50C-407E-A947-70E740481C1C}">
                <a14:useLocalDpi xmlns:a14="http://schemas.microsoft.com/office/drawing/2010/main" val="0"/>
              </a:ext>
            </a:extLst>
          </a:blip>
          <a:srcRect b="6722"/>
          <a:stretch/>
        </p:blipFill>
        <p:spPr bwMode="auto">
          <a:xfrm>
            <a:off x="5428839" y="5659912"/>
            <a:ext cx="1832588" cy="115411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8336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4" name="TextBox 3">
            <a:extLst>
              <a:ext uri="{FF2B5EF4-FFF2-40B4-BE49-F238E27FC236}">
                <a16:creationId xmlns:a16="http://schemas.microsoft.com/office/drawing/2014/main" id="{971E252B-A54E-1E08-9C8D-84D1CD331DEA}"/>
              </a:ext>
            </a:extLst>
          </p:cNvPr>
          <p:cNvSpPr txBox="1"/>
          <p:nvPr/>
        </p:nvSpPr>
        <p:spPr>
          <a:xfrm>
            <a:off x="1463040" y="721034"/>
            <a:ext cx="7772400" cy="954107"/>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4.2 When you use this support, it does not mean you get funding for your organization. </a:t>
            </a:r>
            <a:endParaRPr lang="en-ZA" sz="2800"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F23BB7E3-B2EF-7CAC-D2B5-753C54F34785}"/>
              </a:ext>
            </a:extLst>
          </p:cNvPr>
          <p:cNvSpPr>
            <a:spLocks noGrp="1"/>
          </p:cNvSpPr>
          <p:nvPr>
            <p:ph type="subTitle" idx="1"/>
          </p:nvPr>
        </p:nvSpPr>
        <p:spPr>
          <a:xfrm>
            <a:off x="1463040" y="2155675"/>
            <a:ext cx="8727440" cy="3023702"/>
          </a:xfrm>
        </p:spPr>
        <p:txBody>
          <a:bodyPr vert="horz" lIns="91440" tIns="45720" rIns="91440" bIns="45720" rtlCol="0" anchor="t">
            <a:normAutofit/>
          </a:bodyPr>
          <a:lstStyle/>
          <a:p>
            <a:pPr algn="l">
              <a:lnSpc>
                <a:spcPct val="150000"/>
              </a:lnSpc>
            </a:pPr>
            <a:r>
              <a:rPr lang="en-US" sz="1800" dirty="0">
                <a:latin typeface="Arial" panose="020B0604020202020204" pitchFamily="34" charset="0"/>
                <a:cs typeface="Arial" panose="020B0604020202020204" pitchFamily="34" charset="0"/>
              </a:rPr>
              <a:t>Making use of the support does not imply any preferential treatment in the selection of the NYS recipients, and there is no funding associated in any way with making use of the support.</a:t>
            </a:r>
          </a:p>
          <a:p>
            <a:pPr marL="342900" indent="-342900" algn="l">
              <a:lnSpc>
                <a:spcPct val="150000"/>
              </a:lnSpc>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algn="l">
              <a:lnSpc>
                <a:spcPct val="150000"/>
              </a:lnSpc>
            </a:pPr>
            <a:r>
              <a:rPr lang="en-US" sz="1800" i="1" dirty="0">
                <a:latin typeface="Arial" panose="020B0604020202020204" pitchFamily="34" charset="0"/>
                <a:cs typeface="Arial" panose="020B0604020202020204" pitchFamily="34" charset="0"/>
              </a:rPr>
              <a:t>Neither GIZ nor DEZ are involved in the selection of NYS recipients.</a:t>
            </a:r>
          </a:p>
          <a:p>
            <a:pPr marL="342900" indent="-342900" algn="l">
              <a:lnSpc>
                <a:spcPct val="150000"/>
              </a:lnSpc>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8A31740-4781-C1D3-2C61-46F6469B77AE}"/>
              </a:ext>
            </a:extLst>
          </p:cNvPr>
          <p:cNvPicPr>
            <a:picLocks noChangeAspect="1"/>
          </p:cNvPicPr>
          <p:nvPr/>
        </p:nvPicPr>
        <p:blipFill rotWithShape="1">
          <a:blip r:embed="rId4">
            <a:extLst>
              <a:ext uri="{28A0092B-C50C-407E-A947-70E740481C1C}">
                <a14:useLocalDpi xmlns:a14="http://schemas.microsoft.com/office/drawing/2010/main" val="0"/>
              </a:ext>
            </a:extLst>
          </a:blip>
          <a:srcRect l="70776" t="39302" r="8343"/>
          <a:stretch/>
        </p:blipFill>
        <p:spPr bwMode="auto">
          <a:xfrm>
            <a:off x="3677283" y="5983157"/>
            <a:ext cx="1671957" cy="874843"/>
          </a:xfrm>
          <a:prstGeom prst="rect">
            <a:avLst/>
          </a:prstGeom>
          <a:extLst>
            <a:ext uri="{53640926-AAD7-44D8-BBD7-CCE9431645EC}">
              <a14:shadowObscured xmlns:a14="http://schemas.microsoft.com/office/drawing/2010/main"/>
            </a:ext>
          </a:extLst>
        </p:spPr>
      </p:pic>
      <p:pic>
        <p:nvPicPr>
          <p:cNvPr id="7" name="Picture 6" descr="A black and grey logo&#10;&#10;Description automatically generated">
            <a:extLst>
              <a:ext uri="{FF2B5EF4-FFF2-40B4-BE49-F238E27FC236}">
                <a16:creationId xmlns:a16="http://schemas.microsoft.com/office/drawing/2014/main" id="{2D47E17C-34A6-CAA5-7931-DB53D190AF95}"/>
              </a:ext>
            </a:extLst>
          </p:cNvPr>
          <p:cNvPicPr>
            <a:picLocks noChangeAspect="1"/>
          </p:cNvPicPr>
          <p:nvPr/>
        </p:nvPicPr>
        <p:blipFill rotWithShape="1">
          <a:blip r:embed="rId5">
            <a:extLst>
              <a:ext uri="{28A0092B-C50C-407E-A947-70E740481C1C}">
                <a14:useLocalDpi xmlns:a14="http://schemas.microsoft.com/office/drawing/2010/main" val="0"/>
              </a:ext>
            </a:extLst>
          </a:blip>
          <a:srcRect b="6722"/>
          <a:stretch/>
        </p:blipFill>
        <p:spPr bwMode="auto">
          <a:xfrm>
            <a:off x="5428839" y="5659912"/>
            <a:ext cx="1832588" cy="115411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16975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graphicFrame>
        <p:nvGraphicFramePr>
          <p:cNvPr id="3" name="Diagram 2">
            <a:extLst>
              <a:ext uri="{FF2B5EF4-FFF2-40B4-BE49-F238E27FC236}">
                <a16:creationId xmlns:a16="http://schemas.microsoft.com/office/drawing/2014/main" id="{38ABB485-6FF0-3FD5-DBB3-866412C280FC}"/>
              </a:ext>
            </a:extLst>
          </p:cNvPr>
          <p:cNvGraphicFramePr/>
          <p:nvPr>
            <p:extLst>
              <p:ext uri="{D42A27DB-BD31-4B8C-83A1-F6EECF244321}">
                <p14:modId xmlns:p14="http://schemas.microsoft.com/office/powerpoint/2010/main" val="3248976342"/>
              </p:ext>
            </p:extLst>
          </p:nvPr>
        </p:nvGraphicFramePr>
        <p:xfrm>
          <a:off x="1668756" y="653711"/>
          <a:ext cx="8128000" cy="5184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25B7359F-5152-0FAB-1B80-3D2962DC10F1}"/>
              </a:ext>
            </a:extLst>
          </p:cNvPr>
          <p:cNvPicPr>
            <a:picLocks noChangeAspect="1"/>
          </p:cNvPicPr>
          <p:nvPr/>
        </p:nvPicPr>
        <p:blipFill rotWithShape="1">
          <a:blip r:embed="rId9">
            <a:extLst>
              <a:ext uri="{28A0092B-C50C-407E-A947-70E740481C1C}">
                <a14:useLocalDpi xmlns:a14="http://schemas.microsoft.com/office/drawing/2010/main" val="0"/>
              </a:ext>
            </a:extLst>
          </a:blip>
          <a:srcRect l="70776" t="39302" r="8343"/>
          <a:stretch/>
        </p:blipFill>
        <p:spPr bwMode="auto">
          <a:xfrm>
            <a:off x="3756882" y="5983157"/>
            <a:ext cx="1671957" cy="874843"/>
          </a:xfrm>
          <a:prstGeom prst="rect">
            <a:avLst/>
          </a:prstGeom>
          <a:extLst>
            <a:ext uri="{53640926-AAD7-44D8-BBD7-CCE9431645EC}">
              <a14:shadowObscured xmlns:a14="http://schemas.microsoft.com/office/drawing/2010/main"/>
            </a:ext>
          </a:extLst>
        </p:spPr>
      </p:pic>
      <p:pic>
        <p:nvPicPr>
          <p:cNvPr id="6" name="Picture 5" descr="A black and grey logo&#10;&#10;Description automatically generated">
            <a:extLst>
              <a:ext uri="{FF2B5EF4-FFF2-40B4-BE49-F238E27FC236}">
                <a16:creationId xmlns:a16="http://schemas.microsoft.com/office/drawing/2014/main" id="{78C20E58-A91A-23BC-0B4D-AD7DFAB1C0E6}"/>
              </a:ext>
            </a:extLst>
          </p:cNvPr>
          <p:cNvPicPr>
            <a:picLocks noChangeAspect="1"/>
          </p:cNvPicPr>
          <p:nvPr/>
        </p:nvPicPr>
        <p:blipFill rotWithShape="1">
          <a:blip r:embed="rId10">
            <a:extLst>
              <a:ext uri="{28A0092B-C50C-407E-A947-70E740481C1C}">
                <a14:useLocalDpi xmlns:a14="http://schemas.microsoft.com/office/drawing/2010/main" val="0"/>
              </a:ext>
            </a:extLst>
          </a:blip>
          <a:srcRect b="6722"/>
          <a:stretch/>
        </p:blipFill>
        <p:spPr bwMode="auto">
          <a:xfrm>
            <a:off x="5428839" y="5740400"/>
            <a:ext cx="1832588" cy="107363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25615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3" name="Title 1">
            <a:extLst>
              <a:ext uri="{FF2B5EF4-FFF2-40B4-BE49-F238E27FC236}">
                <a16:creationId xmlns:a16="http://schemas.microsoft.com/office/drawing/2014/main" id="{79CD58BD-9EAB-55E2-B2A9-566BE523B94D}"/>
              </a:ext>
            </a:extLst>
          </p:cNvPr>
          <p:cNvSpPr>
            <a:spLocks noGrp="1"/>
          </p:cNvSpPr>
          <p:nvPr>
            <p:ph type="ctrTitle"/>
          </p:nvPr>
        </p:nvSpPr>
        <p:spPr>
          <a:xfrm>
            <a:off x="602949" y="499003"/>
            <a:ext cx="7124671" cy="764388"/>
          </a:xfrm>
        </p:spPr>
        <p:txBody>
          <a:bodyPr vert="horz" lIns="91440" tIns="45720" rIns="91440" bIns="45720" rtlCol="0" anchor="b">
            <a:normAutofit/>
          </a:bodyPr>
          <a:lstStyle/>
          <a:p>
            <a:pPr algn="l"/>
            <a:r>
              <a:rPr lang="en-US" sz="2800" dirty="0">
                <a:latin typeface="Arial" panose="020B0604020202020204" pitchFamily="34" charset="0"/>
                <a:cs typeface="Arial" panose="020B0604020202020204" pitchFamily="34" charset="0"/>
              </a:rPr>
              <a:t>4.3 How do I access the support?</a:t>
            </a:r>
          </a:p>
        </p:txBody>
      </p:sp>
      <p:sp>
        <p:nvSpPr>
          <p:cNvPr id="5" name="TextBox 4">
            <a:extLst>
              <a:ext uri="{FF2B5EF4-FFF2-40B4-BE49-F238E27FC236}">
                <a16:creationId xmlns:a16="http://schemas.microsoft.com/office/drawing/2014/main" id="{F4774A8E-81E2-E84D-0839-1668B3EC47F7}"/>
              </a:ext>
            </a:extLst>
          </p:cNvPr>
          <p:cNvSpPr txBox="1"/>
          <p:nvPr/>
        </p:nvSpPr>
        <p:spPr>
          <a:xfrm>
            <a:off x="1188720" y="1800626"/>
            <a:ext cx="8636000" cy="880369"/>
          </a:xfrm>
          <a:prstGeom prst="rect">
            <a:avLst/>
          </a:prstGeom>
          <a:noFill/>
        </p:spPr>
        <p:txBody>
          <a:bodyPr wrap="square">
            <a:spAutoFit/>
          </a:bodyPr>
          <a:lstStyle/>
          <a:p>
            <a:pPr algn="l">
              <a:lnSpc>
                <a:spcPct val="150000"/>
              </a:lnSpc>
            </a:pPr>
            <a:r>
              <a:rPr lang="en-US" sz="1800" dirty="0">
                <a:latin typeface="Arial" panose="020B0604020202020204" pitchFamily="34" charset="0"/>
                <a:cs typeface="Arial" panose="020B0604020202020204" pitchFamily="34" charset="0"/>
              </a:rPr>
              <a:t>Send an email to   </a:t>
            </a:r>
            <a:r>
              <a:rPr lang="en-US" sz="1800" dirty="0">
                <a:latin typeface="Arial" panose="020B0604020202020204" pitchFamily="34" charset="0"/>
                <a:cs typeface="Arial" panose="020B0604020202020204" pitchFamily="34" charset="0"/>
                <a:hlinkClick r:id="rId4"/>
              </a:rPr>
              <a:t>S2PYEI@giz.de</a:t>
            </a:r>
            <a:r>
              <a:rPr lang="en-US" sz="1800" dirty="0">
                <a:latin typeface="Arial" panose="020B0604020202020204" pitchFamily="34" charset="0"/>
                <a:cs typeface="Arial" panose="020B0604020202020204" pitchFamily="34" charset="0"/>
              </a:rPr>
              <a:t>    with the subject “NYS proposal support”. </a:t>
            </a:r>
          </a:p>
          <a:p>
            <a:pPr algn="l">
              <a:lnSpc>
                <a:spcPct val="150000"/>
              </a:lnSpc>
            </a:pPr>
            <a:r>
              <a:rPr lang="en-US" sz="1800" dirty="0">
                <a:latin typeface="Arial" panose="020B0604020202020204" pitchFamily="34" charset="0"/>
                <a:cs typeface="Arial" panose="020B0604020202020204" pitchFamily="34" charset="0"/>
              </a:rPr>
              <a:t>Include in the email:</a:t>
            </a: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E475E42-88A9-1FDC-E063-AE209B59DBAC}"/>
              </a:ext>
            </a:extLst>
          </p:cNvPr>
          <p:cNvGrpSpPr/>
          <p:nvPr/>
        </p:nvGrpSpPr>
        <p:grpSpPr>
          <a:xfrm>
            <a:off x="602949" y="1874616"/>
            <a:ext cx="479134" cy="488363"/>
            <a:chOff x="4575643" y="5376211"/>
            <a:chExt cx="424132" cy="432301"/>
          </a:xfrm>
        </p:grpSpPr>
        <p:sp>
          <p:nvSpPr>
            <p:cNvPr id="7" name="Oval 6">
              <a:extLst>
                <a:ext uri="{FF2B5EF4-FFF2-40B4-BE49-F238E27FC236}">
                  <a16:creationId xmlns:a16="http://schemas.microsoft.com/office/drawing/2014/main" id="{3D7D87BF-A064-5683-B413-4484D772588F}"/>
                </a:ext>
              </a:extLst>
            </p:cNvPr>
            <p:cNvSpPr/>
            <p:nvPr/>
          </p:nvSpPr>
          <p:spPr>
            <a:xfrm>
              <a:off x="4595820" y="5376211"/>
              <a:ext cx="178030" cy="178436"/>
            </a:xfrm>
            <a:prstGeom prst="ellipse">
              <a:avLst/>
            </a:prstGeom>
            <a:solidFill>
              <a:srgbClr val="006E77">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112">
              <a:extLst>
                <a:ext uri="{FF2B5EF4-FFF2-40B4-BE49-F238E27FC236}">
                  <a16:creationId xmlns:a16="http://schemas.microsoft.com/office/drawing/2014/main" id="{C9B57B67-025B-2B15-55DB-4AD0044ACC46}"/>
                </a:ext>
              </a:extLst>
            </p:cNvPr>
            <p:cNvSpPr/>
            <p:nvPr/>
          </p:nvSpPr>
          <p:spPr>
            <a:xfrm>
              <a:off x="4575643" y="5384352"/>
              <a:ext cx="424132" cy="424160"/>
            </a:xfrm>
            <a:custGeom>
              <a:avLst/>
              <a:gdLst>
                <a:gd name="connsiteX0" fmla="*/ 99081 w 242984"/>
                <a:gd name="connsiteY0" fmla="*/ 165256 h 243000"/>
                <a:gd name="connsiteX1" fmla="*/ 15257 w 242984"/>
                <a:gd name="connsiteY1" fmla="*/ 234901 h 243000"/>
                <a:gd name="connsiteX2" fmla="*/ 227723 w 242984"/>
                <a:gd name="connsiteY2" fmla="*/ 234901 h 243000"/>
                <a:gd name="connsiteX3" fmla="*/ 143901 w 242984"/>
                <a:gd name="connsiteY3" fmla="*/ 165257 h 243000"/>
                <a:gd name="connsiteX4" fmla="*/ 142154 w 242984"/>
                <a:gd name="connsiteY4" fmla="*/ 166709 h 243000"/>
                <a:gd name="connsiteX5" fmla="*/ 100836 w 242984"/>
                <a:gd name="connsiteY5" fmla="*/ 166715 h 243000"/>
                <a:gd name="connsiteX6" fmla="*/ 234885 w 242984"/>
                <a:gd name="connsiteY6" fmla="*/ 89643 h 243000"/>
                <a:gd name="connsiteX7" fmla="*/ 150237 w 242984"/>
                <a:gd name="connsiteY7" fmla="*/ 159992 h 243000"/>
                <a:gd name="connsiteX8" fmla="*/ 234885 w 242984"/>
                <a:gd name="connsiteY8" fmla="*/ 230323 h 243000"/>
                <a:gd name="connsiteX9" fmla="*/ 8099 w 242984"/>
                <a:gd name="connsiteY9" fmla="*/ 89643 h 243000"/>
                <a:gd name="connsiteX10" fmla="*/ 8099 w 242984"/>
                <a:gd name="connsiteY10" fmla="*/ 230318 h 243000"/>
                <a:gd name="connsiteX11" fmla="*/ 92745 w 242984"/>
                <a:gd name="connsiteY11" fmla="*/ 159991 h 243000"/>
                <a:gd name="connsiteX12" fmla="*/ 122320 w 242984"/>
                <a:gd name="connsiteY12" fmla="*/ 72848 h 243000"/>
                <a:gd name="connsiteX13" fmla="*/ 115443 w 242984"/>
                <a:gd name="connsiteY13" fmla="*/ 74071 h 243000"/>
                <a:gd name="connsiteX14" fmla="*/ 105055 w 242984"/>
                <a:gd name="connsiteY14" fmla="*/ 85138 h 243000"/>
                <a:gd name="connsiteX15" fmla="*/ 102773 w 242984"/>
                <a:gd name="connsiteY15" fmla="*/ 90628 h 243000"/>
                <a:gd name="connsiteX16" fmla="*/ 105888 w 242984"/>
                <a:gd name="connsiteY16" fmla="*/ 106376 h 243000"/>
                <a:gd name="connsiteX17" fmla="*/ 123151 w 242984"/>
                <a:gd name="connsiteY17" fmla="*/ 104689 h 243000"/>
                <a:gd name="connsiteX18" fmla="*/ 127821 w 242984"/>
                <a:gd name="connsiteY18" fmla="*/ 99804 h 243000"/>
                <a:gd name="connsiteX19" fmla="*/ 131362 w 242984"/>
                <a:gd name="connsiteY19" fmla="*/ 94772 h 243000"/>
                <a:gd name="connsiteX20" fmla="*/ 132107 w 242984"/>
                <a:gd name="connsiteY20" fmla="*/ 91514 h 243000"/>
                <a:gd name="connsiteX21" fmla="*/ 133315 w 242984"/>
                <a:gd name="connsiteY21" fmla="*/ 85868 h 243000"/>
                <a:gd name="connsiteX22" fmla="*/ 133536 w 242984"/>
                <a:gd name="connsiteY22" fmla="*/ 84777 h 243000"/>
                <a:gd name="connsiteX23" fmla="*/ 133221 w 242984"/>
                <a:gd name="connsiteY23" fmla="*/ 84271 h 243000"/>
                <a:gd name="connsiteX24" fmla="*/ 128539 w 242984"/>
                <a:gd name="connsiteY24" fmla="*/ 76026 h 243000"/>
                <a:gd name="connsiteX25" fmla="*/ 122320 w 242984"/>
                <a:gd name="connsiteY25" fmla="*/ 72848 h 243000"/>
                <a:gd name="connsiteX26" fmla="*/ 206536 w 242984"/>
                <a:gd name="connsiteY26" fmla="*/ 63009 h 243000"/>
                <a:gd name="connsiteX27" fmla="*/ 206536 w 242984"/>
                <a:gd name="connsiteY27" fmla="*/ 102669 h 243000"/>
                <a:gd name="connsiteX28" fmla="*/ 232290 w 242984"/>
                <a:gd name="connsiteY28" fmla="*/ 81266 h 243000"/>
                <a:gd name="connsiteX29" fmla="*/ 36448 w 242984"/>
                <a:gd name="connsiteY29" fmla="*/ 63009 h 243000"/>
                <a:gd name="connsiteX30" fmla="*/ 10692 w 242984"/>
                <a:gd name="connsiteY30" fmla="*/ 81267 h 243000"/>
                <a:gd name="connsiteX31" fmla="*/ 36448 w 242984"/>
                <a:gd name="connsiteY31" fmla="*/ 102672 h 243000"/>
                <a:gd name="connsiteX32" fmla="*/ 126966 w 242984"/>
                <a:gd name="connsiteY32" fmla="*/ 44373 h 243000"/>
                <a:gd name="connsiteX33" fmla="*/ 139386 w 242984"/>
                <a:gd name="connsiteY33" fmla="*/ 46251 h 243000"/>
                <a:gd name="connsiteX34" fmla="*/ 166750 w 242984"/>
                <a:gd name="connsiteY34" fmla="*/ 82441 h 243000"/>
                <a:gd name="connsiteX35" fmla="*/ 158035 w 242984"/>
                <a:gd name="connsiteY35" fmla="*/ 108788 h 243000"/>
                <a:gd name="connsiteX36" fmla="*/ 138004 w 242984"/>
                <a:gd name="connsiteY36" fmla="*/ 116144 h 243000"/>
                <a:gd name="connsiteX37" fmla="*/ 130564 w 242984"/>
                <a:gd name="connsiteY37" fmla="*/ 110979 h 243000"/>
                <a:gd name="connsiteX38" fmla="*/ 129836 w 242984"/>
                <a:gd name="connsiteY38" fmla="*/ 109374 h 243000"/>
                <a:gd name="connsiteX39" fmla="*/ 128459 w 242984"/>
                <a:gd name="connsiteY39" fmla="*/ 110807 h 243000"/>
                <a:gd name="connsiteX40" fmla="*/ 112643 w 242984"/>
                <a:gd name="connsiteY40" fmla="*/ 116670 h 243000"/>
                <a:gd name="connsiteX41" fmla="*/ 100821 w 242984"/>
                <a:gd name="connsiteY41" fmla="*/ 112695 h 243000"/>
                <a:gd name="connsiteX42" fmla="*/ 95013 w 242984"/>
                <a:gd name="connsiteY42" fmla="*/ 88309 h 243000"/>
                <a:gd name="connsiteX43" fmla="*/ 97953 w 242984"/>
                <a:gd name="connsiteY43" fmla="*/ 81241 h 243000"/>
                <a:gd name="connsiteX44" fmla="*/ 111865 w 242984"/>
                <a:gd name="connsiteY44" fmla="*/ 66804 h 243000"/>
                <a:gd name="connsiteX45" fmla="*/ 134395 w 242984"/>
                <a:gd name="connsiteY45" fmla="*/ 70433 h 243000"/>
                <a:gd name="connsiteX46" fmla="*/ 135936 w 242984"/>
                <a:gd name="connsiteY46" fmla="*/ 72534 h 243000"/>
                <a:gd name="connsiteX47" fmla="*/ 136036 w 242984"/>
                <a:gd name="connsiteY47" fmla="*/ 72005 h 243000"/>
                <a:gd name="connsiteX48" fmla="*/ 136674 w 242984"/>
                <a:gd name="connsiteY48" fmla="*/ 68498 h 243000"/>
                <a:gd name="connsiteX49" fmla="*/ 139279 w 242984"/>
                <a:gd name="connsiteY49" fmla="*/ 65396 h 243000"/>
                <a:gd name="connsiteX50" fmla="*/ 143268 w 242984"/>
                <a:gd name="connsiteY50" fmla="*/ 66100 h 243000"/>
                <a:gd name="connsiteX51" fmla="*/ 144652 w 242984"/>
                <a:gd name="connsiteY51" fmla="*/ 69906 h 243000"/>
                <a:gd name="connsiteX52" fmla="*/ 137328 w 242984"/>
                <a:gd name="connsiteY52" fmla="*/ 104505 h 243000"/>
                <a:gd name="connsiteX53" fmla="*/ 137508 w 242984"/>
                <a:gd name="connsiteY53" fmla="*/ 106808 h 243000"/>
                <a:gd name="connsiteX54" fmla="*/ 139856 w 242984"/>
                <a:gd name="connsiteY54" fmla="*/ 108256 h 243000"/>
                <a:gd name="connsiteX55" fmla="*/ 151945 w 242984"/>
                <a:gd name="connsiteY55" fmla="*/ 103455 h 243000"/>
                <a:gd name="connsiteX56" fmla="*/ 158667 w 242984"/>
                <a:gd name="connsiteY56" fmla="*/ 82854 h 243000"/>
                <a:gd name="connsiteX57" fmla="*/ 136979 w 242984"/>
                <a:gd name="connsiteY57" fmla="*/ 53980 h 243000"/>
                <a:gd name="connsiteX58" fmla="*/ 97558 w 242984"/>
                <a:gd name="connsiteY58" fmla="*/ 62626 h 243000"/>
                <a:gd name="connsiteX59" fmla="*/ 93778 w 242984"/>
                <a:gd name="connsiteY59" fmla="*/ 66019 h 243000"/>
                <a:gd name="connsiteX60" fmla="*/ 80816 w 242984"/>
                <a:gd name="connsiteY60" fmla="*/ 101171 h 243000"/>
                <a:gd name="connsiteX61" fmla="*/ 102219 w 242984"/>
                <a:gd name="connsiteY61" fmla="*/ 125730 h 243000"/>
                <a:gd name="connsiteX62" fmla="*/ 162885 w 242984"/>
                <a:gd name="connsiteY62" fmla="*/ 114639 h 243000"/>
                <a:gd name="connsiteX63" fmla="*/ 168538 w 242984"/>
                <a:gd name="connsiteY63" fmla="*/ 114069 h 243000"/>
                <a:gd name="connsiteX64" fmla="*/ 169196 w 242984"/>
                <a:gd name="connsiteY64" fmla="*/ 119713 h 243000"/>
                <a:gd name="connsiteX65" fmla="*/ 126507 w 242984"/>
                <a:gd name="connsiteY65" fmla="*/ 137667 h 243000"/>
                <a:gd name="connsiteX66" fmla="*/ 99761 w 242984"/>
                <a:gd name="connsiteY66" fmla="*/ 133449 h 243000"/>
                <a:gd name="connsiteX67" fmla="*/ 72887 w 242984"/>
                <a:gd name="connsiteY67" fmla="*/ 102820 h 243000"/>
                <a:gd name="connsiteX68" fmla="*/ 88130 w 242984"/>
                <a:gd name="connsiteY68" fmla="*/ 60217 h 243000"/>
                <a:gd name="connsiteX69" fmla="*/ 92389 w 242984"/>
                <a:gd name="connsiteY69" fmla="*/ 56393 h 243000"/>
                <a:gd name="connsiteX70" fmla="*/ 126966 w 242984"/>
                <a:gd name="connsiteY70" fmla="*/ 44373 h 243000"/>
                <a:gd name="connsiteX71" fmla="*/ 44992 w 242984"/>
                <a:gd name="connsiteY71" fmla="*/ 28365 h 243000"/>
                <a:gd name="connsiteX72" fmla="*/ 44506 w 242984"/>
                <a:gd name="connsiteY72" fmla="*/ 28539 h 243000"/>
                <a:gd name="connsiteX73" fmla="*/ 44546 w 242984"/>
                <a:gd name="connsiteY73" fmla="*/ 109402 h 243000"/>
                <a:gd name="connsiteX74" fmla="*/ 106007 w 242984"/>
                <a:gd name="connsiteY74" fmla="*/ 160481 h 243000"/>
                <a:gd name="connsiteX75" fmla="*/ 136983 w 242984"/>
                <a:gd name="connsiteY75" fmla="*/ 160476 h 243000"/>
                <a:gd name="connsiteX76" fmla="*/ 198437 w 242984"/>
                <a:gd name="connsiteY76" fmla="*/ 109401 h 243000"/>
                <a:gd name="connsiteX77" fmla="*/ 198437 w 242984"/>
                <a:gd name="connsiteY77" fmla="*/ 28396 h 243000"/>
                <a:gd name="connsiteX78" fmla="*/ 197992 w 242984"/>
                <a:gd name="connsiteY78" fmla="*/ 28365 h 243000"/>
                <a:gd name="connsiteX79" fmla="*/ 158909 w 242984"/>
                <a:gd name="connsiteY79" fmla="*/ 28365 h 243000"/>
                <a:gd name="connsiteX80" fmla="*/ 121649 w 242984"/>
                <a:gd name="connsiteY80" fmla="*/ 8143 h 243000"/>
                <a:gd name="connsiteX81" fmla="*/ 106018 w 242984"/>
                <a:gd name="connsiteY81" fmla="*/ 13703 h 243000"/>
                <a:gd name="connsiteX82" fmla="*/ 96775 w 242984"/>
                <a:gd name="connsiteY82" fmla="*/ 20265 h 243000"/>
                <a:gd name="connsiteX83" fmla="*/ 146200 w 242984"/>
                <a:gd name="connsiteY83" fmla="*/ 20265 h 243000"/>
                <a:gd name="connsiteX84" fmla="*/ 137211 w 242984"/>
                <a:gd name="connsiteY84" fmla="*/ 13891 h 243000"/>
                <a:gd name="connsiteX85" fmla="*/ 121649 w 242984"/>
                <a:gd name="connsiteY85" fmla="*/ 8143 h 243000"/>
                <a:gd name="connsiteX86" fmla="*/ 121648 w 242984"/>
                <a:gd name="connsiteY86" fmla="*/ 0 h 243000"/>
                <a:gd name="connsiteX87" fmla="*/ 142140 w 242984"/>
                <a:gd name="connsiteY87" fmla="*/ 7468 h 243000"/>
                <a:gd name="connsiteX88" fmla="*/ 160204 w 242984"/>
                <a:gd name="connsiteY88" fmla="*/ 20265 h 243000"/>
                <a:gd name="connsiteX89" fmla="*/ 197992 w 242984"/>
                <a:gd name="connsiteY89" fmla="*/ 20265 h 243000"/>
                <a:gd name="connsiteX90" fmla="*/ 206536 w 242984"/>
                <a:gd name="connsiteY90" fmla="*/ 28365 h 243000"/>
                <a:gd name="connsiteX91" fmla="*/ 206536 w 242984"/>
                <a:gd name="connsiteY91" fmla="*/ 53082 h 243000"/>
                <a:gd name="connsiteX92" fmla="*/ 241275 w 242984"/>
                <a:gd name="connsiteY92" fmla="*/ 77708 h 243000"/>
                <a:gd name="connsiteX93" fmla="*/ 241666 w 242984"/>
                <a:gd name="connsiteY93" fmla="*/ 78233 h 243000"/>
                <a:gd name="connsiteX94" fmla="*/ 242353 w 242984"/>
                <a:gd name="connsiteY94" fmla="*/ 78838 h 243000"/>
                <a:gd name="connsiteX95" fmla="*/ 242506 w 242984"/>
                <a:gd name="connsiteY95" fmla="*/ 79365 h 243000"/>
                <a:gd name="connsiteX96" fmla="*/ 242775 w 242984"/>
                <a:gd name="connsiteY96" fmla="*/ 79727 h 243000"/>
                <a:gd name="connsiteX97" fmla="*/ 242778 w 242984"/>
                <a:gd name="connsiteY97" fmla="*/ 80304 h 243000"/>
                <a:gd name="connsiteX98" fmla="*/ 242984 w 242984"/>
                <a:gd name="connsiteY98" fmla="*/ 81012 h 243000"/>
                <a:gd name="connsiteX99" fmla="*/ 242984 w 242984"/>
                <a:gd name="connsiteY99" fmla="*/ 230851 h 243000"/>
                <a:gd name="connsiteX100" fmla="*/ 230835 w 242984"/>
                <a:gd name="connsiteY100" fmla="*/ 243000 h 243000"/>
                <a:gd name="connsiteX101" fmla="*/ 12149 w 242984"/>
                <a:gd name="connsiteY101" fmla="*/ 243000 h 243000"/>
                <a:gd name="connsiteX102" fmla="*/ 0 w 242984"/>
                <a:gd name="connsiteY102" fmla="*/ 230851 h 243000"/>
                <a:gd name="connsiteX103" fmla="*/ 0 w 242984"/>
                <a:gd name="connsiteY103" fmla="*/ 81012 h 243000"/>
                <a:gd name="connsiteX104" fmla="*/ 205 w 242984"/>
                <a:gd name="connsiteY104" fmla="*/ 80305 h 243000"/>
                <a:gd name="connsiteX105" fmla="*/ 209 w 242984"/>
                <a:gd name="connsiteY105" fmla="*/ 79727 h 243000"/>
                <a:gd name="connsiteX106" fmla="*/ 479 w 242984"/>
                <a:gd name="connsiteY106" fmla="*/ 79363 h 243000"/>
                <a:gd name="connsiteX107" fmla="*/ 632 w 242984"/>
                <a:gd name="connsiteY107" fmla="*/ 78840 h 243000"/>
                <a:gd name="connsiteX108" fmla="*/ 1313 w 242984"/>
                <a:gd name="connsiteY108" fmla="*/ 78240 h 243000"/>
                <a:gd name="connsiteX109" fmla="*/ 1709 w 242984"/>
                <a:gd name="connsiteY109" fmla="*/ 77708 h 243000"/>
                <a:gd name="connsiteX110" fmla="*/ 36448 w 242984"/>
                <a:gd name="connsiteY110" fmla="*/ 53082 h 243000"/>
                <a:gd name="connsiteX111" fmla="*/ 36448 w 242984"/>
                <a:gd name="connsiteY111" fmla="*/ 28365 h 243000"/>
                <a:gd name="connsiteX112" fmla="*/ 44992 w 242984"/>
                <a:gd name="connsiteY112" fmla="*/ 20265 h 243000"/>
                <a:gd name="connsiteX113" fmla="*/ 82783 w 242984"/>
                <a:gd name="connsiteY113" fmla="*/ 20265 h 243000"/>
                <a:gd name="connsiteX114" fmla="*/ 101089 w 242984"/>
                <a:gd name="connsiteY114" fmla="*/ 7283 h 243000"/>
                <a:gd name="connsiteX115" fmla="*/ 121648 w 242984"/>
                <a:gd name="connsiteY115" fmla="*/ 0 h 2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42984" h="243000">
                  <a:moveTo>
                    <a:pt x="99081" y="165256"/>
                  </a:moveTo>
                  <a:lnTo>
                    <a:pt x="15257" y="234901"/>
                  </a:lnTo>
                  <a:lnTo>
                    <a:pt x="227723" y="234901"/>
                  </a:lnTo>
                  <a:lnTo>
                    <a:pt x="143901" y="165257"/>
                  </a:lnTo>
                  <a:lnTo>
                    <a:pt x="142154" y="166709"/>
                  </a:lnTo>
                  <a:cubicBezTo>
                    <a:pt x="130164" y="176617"/>
                    <a:pt x="112829" y="176620"/>
                    <a:pt x="100836" y="166715"/>
                  </a:cubicBezTo>
                  <a:close/>
                  <a:moveTo>
                    <a:pt x="234885" y="89643"/>
                  </a:moveTo>
                  <a:lnTo>
                    <a:pt x="150237" y="159992"/>
                  </a:lnTo>
                  <a:lnTo>
                    <a:pt x="234885" y="230323"/>
                  </a:lnTo>
                  <a:close/>
                  <a:moveTo>
                    <a:pt x="8099" y="89643"/>
                  </a:moveTo>
                  <a:lnTo>
                    <a:pt x="8099" y="230318"/>
                  </a:lnTo>
                  <a:lnTo>
                    <a:pt x="92745" y="159991"/>
                  </a:lnTo>
                  <a:close/>
                  <a:moveTo>
                    <a:pt x="122320" y="72848"/>
                  </a:moveTo>
                  <a:cubicBezTo>
                    <a:pt x="120014" y="72504"/>
                    <a:pt x="117598" y="72893"/>
                    <a:pt x="115443" y="74071"/>
                  </a:cubicBezTo>
                  <a:cubicBezTo>
                    <a:pt x="110933" y="76615"/>
                    <a:pt x="107308" y="80476"/>
                    <a:pt x="105055" y="85138"/>
                  </a:cubicBezTo>
                  <a:cubicBezTo>
                    <a:pt x="104109" y="86885"/>
                    <a:pt x="103344" y="88725"/>
                    <a:pt x="102773" y="90628"/>
                  </a:cubicBezTo>
                  <a:cubicBezTo>
                    <a:pt x="101200" y="95951"/>
                    <a:pt x="101546" y="102898"/>
                    <a:pt x="105888" y="106376"/>
                  </a:cubicBezTo>
                  <a:cubicBezTo>
                    <a:pt x="110636" y="110188"/>
                    <a:pt x="118645" y="108577"/>
                    <a:pt x="123151" y="104689"/>
                  </a:cubicBezTo>
                  <a:cubicBezTo>
                    <a:pt x="124830" y="103177"/>
                    <a:pt x="126391" y="101544"/>
                    <a:pt x="127821" y="99804"/>
                  </a:cubicBezTo>
                  <a:lnTo>
                    <a:pt x="131362" y="94772"/>
                  </a:lnTo>
                  <a:lnTo>
                    <a:pt x="132107" y="91514"/>
                  </a:lnTo>
                  <a:cubicBezTo>
                    <a:pt x="132525" y="89617"/>
                    <a:pt x="132930" y="87718"/>
                    <a:pt x="133315" y="85868"/>
                  </a:cubicBezTo>
                  <a:lnTo>
                    <a:pt x="133536" y="84777"/>
                  </a:lnTo>
                  <a:lnTo>
                    <a:pt x="133221" y="84271"/>
                  </a:lnTo>
                  <a:cubicBezTo>
                    <a:pt x="132261" y="81222"/>
                    <a:pt x="130665" y="78413"/>
                    <a:pt x="128539" y="76026"/>
                  </a:cubicBezTo>
                  <a:cubicBezTo>
                    <a:pt x="126822" y="74270"/>
                    <a:pt x="124626" y="73193"/>
                    <a:pt x="122320" y="72848"/>
                  </a:cubicBezTo>
                  <a:close/>
                  <a:moveTo>
                    <a:pt x="206536" y="63009"/>
                  </a:moveTo>
                  <a:lnTo>
                    <a:pt x="206536" y="102669"/>
                  </a:lnTo>
                  <a:lnTo>
                    <a:pt x="232290" y="81266"/>
                  </a:lnTo>
                  <a:close/>
                  <a:moveTo>
                    <a:pt x="36448" y="63009"/>
                  </a:moveTo>
                  <a:lnTo>
                    <a:pt x="10692" y="81267"/>
                  </a:lnTo>
                  <a:lnTo>
                    <a:pt x="36448" y="102672"/>
                  </a:lnTo>
                  <a:close/>
                  <a:moveTo>
                    <a:pt x="126966" y="44373"/>
                  </a:moveTo>
                  <a:cubicBezTo>
                    <a:pt x="131121" y="44490"/>
                    <a:pt x="135291" y="45109"/>
                    <a:pt x="139386" y="46251"/>
                  </a:cubicBezTo>
                  <a:cubicBezTo>
                    <a:pt x="155244" y="51312"/>
                    <a:pt x="166202" y="65804"/>
                    <a:pt x="166750" y="82441"/>
                  </a:cubicBezTo>
                  <a:cubicBezTo>
                    <a:pt x="167343" y="92017"/>
                    <a:pt x="164222" y="101454"/>
                    <a:pt x="158035" y="108788"/>
                  </a:cubicBezTo>
                  <a:cubicBezTo>
                    <a:pt x="153263" y="114799"/>
                    <a:pt x="145532" y="117638"/>
                    <a:pt x="138004" y="116144"/>
                  </a:cubicBezTo>
                  <a:cubicBezTo>
                    <a:pt x="134925" y="115505"/>
                    <a:pt x="132239" y="113641"/>
                    <a:pt x="130564" y="110979"/>
                  </a:cubicBezTo>
                  <a:lnTo>
                    <a:pt x="129836" y="109374"/>
                  </a:lnTo>
                  <a:lnTo>
                    <a:pt x="128459" y="110807"/>
                  </a:lnTo>
                  <a:cubicBezTo>
                    <a:pt x="124030" y="114543"/>
                    <a:pt x="118437" y="116617"/>
                    <a:pt x="112643" y="116670"/>
                  </a:cubicBezTo>
                  <a:cubicBezTo>
                    <a:pt x="108363" y="116744"/>
                    <a:pt x="104188" y="115340"/>
                    <a:pt x="100821" y="112695"/>
                  </a:cubicBezTo>
                  <a:cubicBezTo>
                    <a:pt x="93048" y="106475"/>
                    <a:pt x="92834" y="95668"/>
                    <a:pt x="95013" y="88309"/>
                  </a:cubicBezTo>
                  <a:cubicBezTo>
                    <a:pt x="95747" y="85858"/>
                    <a:pt x="96732" y="83489"/>
                    <a:pt x="97953" y="81241"/>
                  </a:cubicBezTo>
                  <a:cubicBezTo>
                    <a:pt x="100992" y="75110"/>
                    <a:pt x="105851" y="70068"/>
                    <a:pt x="111865" y="66804"/>
                  </a:cubicBezTo>
                  <a:cubicBezTo>
                    <a:pt x="119354" y="62918"/>
                    <a:pt x="128504" y="64392"/>
                    <a:pt x="134395" y="70433"/>
                  </a:cubicBezTo>
                  <a:lnTo>
                    <a:pt x="135936" y="72534"/>
                  </a:lnTo>
                  <a:lnTo>
                    <a:pt x="136036" y="72005"/>
                  </a:lnTo>
                  <a:cubicBezTo>
                    <a:pt x="136434" y="69860"/>
                    <a:pt x="136665" y="68550"/>
                    <a:pt x="136674" y="68498"/>
                  </a:cubicBezTo>
                  <a:cubicBezTo>
                    <a:pt x="136926" y="67073"/>
                    <a:pt x="137918" y="65890"/>
                    <a:pt x="139279" y="65396"/>
                  </a:cubicBezTo>
                  <a:cubicBezTo>
                    <a:pt x="140639" y="64901"/>
                    <a:pt x="142159" y="65169"/>
                    <a:pt x="143268" y="66100"/>
                  </a:cubicBezTo>
                  <a:cubicBezTo>
                    <a:pt x="144376" y="67030"/>
                    <a:pt x="144904" y="68481"/>
                    <a:pt x="144652" y="69906"/>
                  </a:cubicBezTo>
                  <a:cubicBezTo>
                    <a:pt x="144502" y="70752"/>
                    <a:pt x="140956" y="90791"/>
                    <a:pt x="137328" y="104505"/>
                  </a:cubicBezTo>
                  <a:cubicBezTo>
                    <a:pt x="137069" y="105265"/>
                    <a:pt x="137134" y="106098"/>
                    <a:pt x="137508" y="106808"/>
                  </a:cubicBezTo>
                  <a:cubicBezTo>
                    <a:pt x="138068" y="107583"/>
                    <a:pt x="138912" y="108104"/>
                    <a:pt x="139856" y="108256"/>
                  </a:cubicBezTo>
                  <a:cubicBezTo>
                    <a:pt x="144465" y="109025"/>
                    <a:pt x="149120" y="107176"/>
                    <a:pt x="151945" y="103455"/>
                  </a:cubicBezTo>
                  <a:cubicBezTo>
                    <a:pt x="156749" y="97707"/>
                    <a:pt x="159156" y="90330"/>
                    <a:pt x="158667" y="82854"/>
                  </a:cubicBezTo>
                  <a:cubicBezTo>
                    <a:pt x="158271" y="69612"/>
                    <a:pt x="149587" y="58050"/>
                    <a:pt x="136979" y="53980"/>
                  </a:cubicBezTo>
                  <a:cubicBezTo>
                    <a:pt x="123217" y="50195"/>
                    <a:pt x="108473" y="53428"/>
                    <a:pt x="97558" y="62626"/>
                  </a:cubicBezTo>
                  <a:cubicBezTo>
                    <a:pt x="96257" y="63706"/>
                    <a:pt x="94992" y="64837"/>
                    <a:pt x="93778" y="66019"/>
                  </a:cubicBezTo>
                  <a:cubicBezTo>
                    <a:pt x="87482" y="72143"/>
                    <a:pt x="77429" y="84850"/>
                    <a:pt x="80816" y="101171"/>
                  </a:cubicBezTo>
                  <a:cubicBezTo>
                    <a:pt x="83092" y="112573"/>
                    <a:pt x="91236" y="121917"/>
                    <a:pt x="102219" y="125730"/>
                  </a:cubicBezTo>
                  <a:cubicBezTo>
                    <a:pt x="121213" y="131789"/>
                    <a:pt x="148505" y="132519"/>
                    <a:pt x="162885" y="114639"/>
                  </a:cubicBezTo>
                  <a:cubicBezTo>
                    <a:pt x="164297" y="112938"/>
                    <a:pt x="166814" y="112684"/>
                    <a:pt x="168538" y="114069"/>
                  </a:cubicBezTo>
                  <a:cubicBezTo>
                    <a:pt x="170261" y="115455"/>
                    <a:pt x="170554" y="117967"/>
                    <a:pt x="169196" y="119713"/>
                  </a:cubicBezTo>
                  <a:cubicBezTo>
                    <a:pt x="158563" y="132936"/>
                    <a:pt x="142382" y="137667"/>
                    <a:pt x="126507" y="137667"/>
                  </a:cubicBezTo>
                  <a:cubicBezTo>
                    <a:pt x="117429" y="137625"/>
                    <a:pt x="108411" y="136203"/>
                    <a:pt x="99761" y="133449"/>
                  </a:cubicBezTo>
                  <a:cubicBezTo>
                    <a:pt x="85940" y="128826"/>
                    <a:pt x="75674" y="117125"/>
                    <a:pt x="72887" y="102820"/>
                  </a:cubicBezTo>
                  <a:cubicBezTo>
                    <a:pt x="69839" y="88134"/>
                    <a:pt x="75395" y="72605"/>
                    <a:pt x="88130" y="60217"/>
                  </a:cubicBezTo>
                  <a:cubicBezTo>
                    <a:pt x="89496" y="58886"/>
                    <a:pt x="90916" y="57611"/>
                    <a:pt x="92389" y="56393"/>
                  </a:cubicBezTo>
                  <a:cubicBezTo>
                    <a:pt x="102168" y="48206"/>
                    <a:pt x="114501" y="44025"/>
                    <a:pt x="126966" y="44373"/>
                  </a:cubicBezTo>
                  <a:close/>
                  <a:moveTo>
                    <a:pt x="44992" y="28365"/>
                  </a:moveTo>
                  <a:cubicBezTo>
                    <a:pt x="44813" y="28354"/>
                    <a:pt x="44638" y="28417"/>
                    <a:pt x="44506" y="28539"/>
                  </a:cubicBezTo>
                  <a:lnTo>
                    <a:pt x="44546" y="109402"/>
                  </a:lnTo>
                  <a:lnTo>
                    <a:pt x="106007" y="160481"/>
                  </a:lnTo>
                  <a:cubicBezTo>
                    <a:pt x="114998" y="167907"/>
                    <a:pt x="127995" y="167904"/>
                    <a:pt x="136983" y="160476"/>
                  </a:cubicBezTo>
                  <a:lnTo>
                    <a:pt x="198437" y="109401"/>
                  </a:lnTo>
                  <a:lnTo>
                    <a:pt x="198437" y="28396"/>
                  </a:lnTo>
                  <a:cubicBezTo>
                    <a:pt x="198425" y="28481"/>
                    <a:pt x="198263" y="28367"/>
                    <a:pt x="197992" y="28365"/>
                  </a:cubicBezTo>
                  <a:lnTo>
                    <a:pt x="158909" y="28365"/>
                  </a:lnTo>
                  <a:close/>
                  <a:moveTo>
                    <a:pt x="121649" y="8143"/>
                  </a:moveTo>
                  <a:cubicBezTo>
                    <a:pt x="116108" y="8109"/>
                    <a:pt x="110556" y="9961"/>
                    <a:pt x="106018" y="13703"/>
                  </a:cubicBezTo>
                  <a:lnTo>
                    <a:pt x="96775" y="20265"/>
                  </a:lnTo>
                  <a:lnTo>
                    <a:pt x="146200" y="20265"/>
                  </a:lnTo>
                  <a:lnTo>
                    <a:pt x="137211" y="13891"/>
                  </a:lnTo>
                  <a:cubicBezTo>
                    <a:pt x="132718" y="10094"/>
                    <a:pt x="127189" y="8176"/>
                    <a:pt x="121649" y="8143"/>
                  </a:cubicBezTo>
                  <a:close/>
                  <a:moveTo>
                    <a:pt x="121648" y="0"/>
                  </a:moveTo>
                  <a:cubicBezTo>
                    <a:pt x="128931" y="33"/>
                    <a:pt x="136204" y="2525"/>
                    <a:pt x="142140" y="7468"/>
                  </a:cubicBezTo>
                  <a:lnTo>
                    <a:pt x="160204" y="20265"/>
                  </a:lnTo>
                  <a:lnTo>
                    <a:pt x="197992" y="20265"/>
                  </a:lnTo>
                  <a:cubicBezTo>
                    <a:pt x="202585" y="20151"/>
                    <a:pt x="206405" y="23772"/>
                    <a:pt x="206536" y="28365"/>
                  </a:cubicBezTo>
                  <a:lnTo>
                    <a:pt x="206536" y="53082"/>
                  </a:lnTo>
                  <a:lnTo>
                    <a:pt x="241275" y="77708"/>
                  </a:lnTo>
                  <a:lnTo>
                    <a:pt x="241666" y="78233"/>
                  </a:lnTo>
                  <a:lnTo>
                    <a:pt x="242353" y="78838"/>
                  </a:lnTo>
                  <a:lnTo>
                    <a:pt x="242506" y="79365"/>
                  </a:lnTo>
                  <a:lnTo>
                    <a:pt x="242775" y="79727"/>
                  </a:lnTo>
                  <a:lnTo>
                    <a:pt x="242778" y="80304"/>
                  </a:lnTo>
                  <a:lnTo>
                    <a:pt x="242984" y="81012"/>
                  </a:lnTo>
                  <a:lnTo>
                    <a:pt x="242984" y="230851"/>
                  </a:lnTo>
                  <a:cubicBezTo>
                    <a:pt x="242977" y="237558"/>
                    <a:pt x="237541" y="242993"/>
                    <a:pt x="230835" y="243000"/>
                  </a:cubicBezTo>
                  <a:lnTo>
                    <a:pt x="12149" y="243000"/>
                  </a:lnTo>
                  <a:cubicBezTo>
                    <a:pt x="5442" y="242993"/>
                    <a:pt x="7" y="237558"/>
                    <a:pt x="0" y="230851"/>
                  </a:cubicBezTo>
                  <a:lnTo>
                    <a:pt x="0" y="81012"/>
                  </a:lnTo>
                  <a:lnTo>
                    <a:pt x="205" y="80305"/>
                  </a:lnTo>
                  <a:lnTo>
                    <a:pt x="209" y="79727"/>
                  </a:lnTo>
                  <a:lnTo>
                    <a:pt x="479" y="79363"/>
                  </a:lnTo>
                  <a:lnTo>
                    <a:pt x="632" y="78840"/>
                  </a:lnTo>
                  <a:lnTo>
                    <a:pt x="1313" y="78240"/>
                  </a:lnTo>
                  <a:lnTo>
                    <a:pt x="1709" y="77708"/>
                  </a:lnTo>
                  <a:lnTo>
                    <a:pt x="36448" y="53082"/>
                  </a:lnTo>
                  <a:lnTo>
                    <a:pt x="36448" y="28365"/>
                  </a:lnTo>
                  <a:cubicBezTo>
                    <a:pt x="36578" y="23772"/>
                    <a:pt x="40399" y="20150"/>
                    <a:pt x="44992" y="20265"/>
                  </a:cubicBezTo>
                  <a:lnTo>
                    <a:pt x="82783" y="20265"/>
                  </a:lnTo>
                  <a:lnTo>
                    <a:pt x="101089" y="7283"/>
                  </a:lnTo>
                  <a:cubicBezTo>
                    <a:pt x="107069" y="2393"/>
                    <a:pt x="114364" y="-33"/>
                    <a:pt x="121648" y="0"/>
                  </a:cubicBezTo>
                  <a:close/>
                </a:path>
              </a:pathLst>
            </a:custGeom>
            <a:solidFill>
              <a:srgbClr val="006E77"/>
            </a:solidFill>
            <a:ln w="81280" cap="flat">
              <a:noFill/>
              <a:prstDash val="solid"/>
              <a:miter/>
            </a:ln>
          </p:spPr>
          <p:txBody>
            <a:bodyPr wrap="square" rtlCol="0" anchor="ctr">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F26AB270-1BBE-7632-57EC-99ACF8D5E594}"/>
              </a:ext>
            </a:extLst>
          </p:cNvPr>
          <p:cNvSpPr txBox="1"/>
          <p:nvPr/>
        </p:nvSpPr>
        <p:spPr>
          <a:xfrm>
            <a:off x="1860578" y="2894355"/>
            <a:ext cx="6968462" cy="1295868"/>
          </a:xfrm>
          <a:prstGeom prst="rect">
            <a:avLst/>
          </a:prstGeom>
          <a:noFill/>
        </p:spPr>
        <p:txBody>
          <a:bodyPr wrap="square">
            <a:spAutoFit/>
          </a:bodyPr>
          <a:lstStyle/>
          <a:p>
            <a:pPr marL="457200" indent="-457200" algn="l">
              <a:lnSpc>
                <a:spcPct val="150000"/>
              </a:lnSpc>
              <a:buFont typeface="+mj-lt"/>
              <a:buAutoNum type="arabicPeriod"/>
            </a:pPr>
            <a:r>
              <a:rPr lang="en-US" sz="1800" dirty="0">
                <a:latin typeface="Arial" panose="020B0604020202020204" pitchFamily="34" charset="0"/>
                <a:cs typeface="Arial" panose="020B0604020202020204" pitchFamily="34" charset="0"/>
              </a:rPr>
              <a:t>Name of your </a:t>
            </a:r>
            <a:r>
              <a:rPr lang="en-US" sz="1800" dirty="0" err="1">
                <a:latin typeface="Arial" panose="020B0604020202020204" pitchFamily="34" charset="0"/>
                <a:cs typeface="Arial" panose="020B0604020202020204" pitchFamily="34" charset="0"/>
              </a:rPr>
              <a:t>organisation</a:t>
            </a:r>
            <a:endParaRPr lang="en-US" sz="1800" dirty="0">
              <a:latin typeface="Arial" panose="020B0604020202020204" pitchFamily="34" charset="0"/>
              <a:cs typeface="Arial" panose="020B0604020202020204" pitchFamily="34" charset="0"/>
            </a:endParaRPr>
          </a:p>
          <a:p>
            <a:pPr marL="457200" indent="-457200" algn="l">
              <a:lnSpc>
                <a:spcPct val="150000"/>
              </a:lnSpc>
              <a:buFont typeface="+mj-lt"/>
              <a:buAutoNum type="arabicPeriod"/>
            </a:pPr>
            <a:r>
              <a:rPr lang="en-US" sz="1800" dirty="0">
                <a:latin typeface="Arial" panose="020B0604020202020204" pitchFamily="34" charset="0"/>
                <a:cs typeface="Arial" panose="020B0604020202020204" pitchFamily="34" charset="0"/>
              </a:rPr>
              <a:t>A short description of your intended project (1-2 sentences) </a:t>
            </a:r>
          </a:p>
          <a:p>
            <a:pPr marL="457200" indent="-457200" algn="l">
              <a:lnSpc>
                <a:spcPct val="150000"/>
              </a:lnSpc>
              <a:buFont typeface="+mj-lt"/>
              <a:buAutoNum type="arabicPeriod"/>
            </a:pPr>
            <a:r>
              <a:rPr lang="en-US" sz="1800" dirty="0">
                <a:latin typeface="Arial" panose="020B0604020202020204" pitchFamily="34" charset="0"/>
                <a:cs typeface="Arial" panose="020B0604020202020204" pitchFamily="34" charset="0"/>
              </a:rPr>
              <a:t>A short description of the support you require</a:t>
            </a:r>
          </a:p>
        </p:txBody>
      </p:sp>
      <p:sp>
        <p:nvSpPr>
          <p:cNvPr id="12" name="TextBox 11">
            <a:extLst>
              <a:ext uri="{FF2B5EF4-FFF2-40B4-BE49-F238E27FC236}">
                <a16:creationId xmlns:a16="http://schemas.microsoft.com/office/drawing/2014/main" id="{A95FF680-70CE-D81F-06F0-43C0678DB370}"/>
              </a:ext>
            </a:extLst>
          </p:cNvPr>
          <p:cNvSpPr txBox="1"/>
          <p:nvPr/>
        </p:nvSpPr>
        <p:spPr>
          <a:xfrm>
            <a:off x="995680" y="4727458"/>
            <a:ext cx="10464800" cy="872034"/>
          </a:xfrm>
          <a:prstGeom prst="rect">
            <a:avLst/>
          </a:prstGeom>
          <a:noFill/>
        </p:spPr>
        <p:txBody>
          <a:bodyPr wrap="square">
            <a:spAutoFit/>
          </a:bodyPr>
          <a:lstStyle/>
          <a:p>
            <a:pPr algn="l">
              <a:lnSpc>
                <a:spcPct val="150000"/>
              </a:lnSpc>
            </a:pPr>
            <a:r>
              <a:rPr lang="en-US" sz="1800" b="1" dirty="0">
                <a:latin typeface="Arial" panose="020B0604020202020204" pitchFamily="34" charset="0"/>
                <a:cs typeface="Arial" panose="020B0604020202020204" pitchFamily="34" charset="0"/>
              </a:rPr>
              <a:t>Requests must be sent by 7 AUGUST 2023 in order to qualify for the support.  </a:t>
            </a:r>
          </a:p>
          <a:p>
            <a:pPr algn="l">
              <a:lnSpc>
                <a:spcPct val="150000"/>
              </a:lnSpc>
            </a:pPr>
            <a:r>
              <a:rPr lang="en-US" sz="1800" dirty="0">
                <a:latin typeface="Arial" panose="020B0604020202020204" pitchFamily="34" charset="0"/>
                <a:cs typeface="Arial" panose="020B0604020202020204" pitchFamily="34" charset="0"/>
              </a:rPr>
              <a:t>Support will be provided on a first-come-first-serve basis. </a:t>
            </a:r>
          </a:p>
        </p:txBody>
      </p:sp>
      <p:pic>
        <p:nvPicPr>
          <p:cNvPr id="13" name="Picture 12">
            <a:extLst>
              <a:ext uri="{FF2B5EF4-FFF2-40B4-BE49-F238E27FC236}">
                <a16:creationId xmlns:a16="http://schemas.microsoft.com/office/drawing/2014/main" id="{85DE9A8F-E485-845D-8972-14D7E771764C}"/>
              </a:ext>
            </a:extLst>
          </p:cNvPr>
          <p:cNvPicPr>
            <a:picLocks noChangeAspect="1"/>
          </p:cNvPicPr>
          <p:nvPr/>
        </p:nvPicPr>
        <p:blipFill rotWithShape="1">
          <a:blip r:embed="rId5">
            <a:extLst>
              <a:ext uri="{28A0092B-C50C-407E-A947-70E740481C1C}">
                <a14:useLocalDpi xmlns:a14="http://schemas.microsoft.com/office/drawing/2010/main" val="0"/>
              </a:ext>
            </a:extLst>
          </a:blip>
          <a:srcRect l="70776" t="39302" r="8343"/>
          <a:stretch/>
        </p:blipFill>
        <p:spPr bwMode="auto">
          <a:xfrm>
            <a:off x="3672852" y="5876471"/>
            <a:ext cx="1671957" cy="874843"/>
          </a:xfrm>
          <a:prstGeom prst="rect">
            <a:avLst/>
          </a:prstGeom>
          <a:extLst>
            <a:ext uri="{53640926-AAD7-44D8-BBD7-CCE9431645EC}">
              <a14:shadowObscured xmlns:a14="http://schemas.microsoft.com/office/drawing/2010/main"/>
            </a:ext>
          </a:extLst>
        </p:spPr>
      </p:pic>
      <p:pic>
        <p:nvPicPr>
          <p:cNvPr id="14" name="Picture 13" descr="A black and grey logo&#10;&#10;Description automatically generated">
            <a:extLst>
              <a:ext uri="{FF2B5EF4-FFF2-40B4-BE49-F238E27FC236}">
                <a16:creationId xmlns:a16="http://schemas.microsoft.com/office/drawing/2014/main" id="{858EB988-013C-F6AF-80CC-C8FA9E029DAB}"/>
              </a:ext>
            </a:extLst>
          </p:cNvPr>
          <p:cNvPicPr>
            <a:picLocks noChangeAspect="1"/>
          </p:cNvPicPr>
          <p:nvPr/>
        </p:nvPicPr>
        <p:blipFill rotWithShape="1">
          <a:blip r:embed="rId6">
            <a:extLst>
              <a:ext uri="{28A0092B-C50C-407E-A947-70E740481C1C}">
                <a14:useLocalDpi xmlns:a14="http://schemas.microsoft.com/office/drawing/2010/main" val="0"/>
              </a:ext>
            </a:extLst>
          </a:blip>
          <a:srcRect b="6722"/>
          <a:stretch/>
        </p:blipFill>
        <p:spPr bwMode="auto">
          <a:xfrm>
            <a:off x="5501204" y="5699678"/>
            <a:ext cx="1583916" cy="99751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017826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
        <p:nvSpPr>
          <p:cNvPr id="2" name="Title 1">
            <a:extLst>
              <a:ext uri="{FF2B5EF4-FFF2-40B4-BE49-F238E27FC236}">
                <a16:creationId xmlns:a16="http://schemas.microsoft.com/office/drawing/2014/main" id="{B0C907BD-84BE-2173-E526-3885E9B6E4F8}"/>
              </a:ext>
            </a:extLst>
          </p:cNvPr>
          <p:cNvSpPr txBox="1">
            <a:spLocks/>
          </p:cNvSpPr>
          <p:nvPr/>
        </p:nvSpPr>
        <p:spPr>
          <a:xfrm>
            <a:off x="1306514" y="1869440"/>
            <a:ext cx="8833166" cy="18186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4000" b="1" dirty="0">
                <a:latin typeface="Arial" panose="020B0604020202020204" pitchFamily="34" charset="0"/>
                <a:cs typeface="Arial" panose="020B0604020202020204" pitchFamily="34" charset="0"/>
              </a:rPr>
              <a:t>5. Questions, Clarity or Comments </a:t>
            </a:r>
          </a:p>
        </p:txBody>
      </p:sp>
    </p:spTree>
    <p:extLst>
      <p:ext uri="{BB962C8B-B14F-4D97-AF65-F5344CB8AC3E}">
        <p14:creationId xmlns:p14="http://schemas.microsoft.com/office/powerpoint/2010/main" val="2054103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260EFE-0202-8E44-A287-11CD432F912E}"/>
              </a:ext>
            </a:extLst>
          </p:cNvPr>
          <p:cNvSpPr txBox="1">
            <a:spLocks/>
          </p:cNvSpPr>
          <p:nvPr/>
        </p:nvSpPr>
        <p:spPr>
          <a:xfrm>
            <a:off x="4101830" y="875490"/>
            <a:ext cx="3998069" cy="39980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1" dirty="0">
              <a:solidFill>
                <a:prstClr val="white"/>
              </a:solidFill>
              <a:latin typeface="Arial Black" panose="020B0604020202020204" pitchFamily="34" charset="0"/>
              <a:cs typeface="Arial Black" panose="020B0604020202020204" pitchFamily="34" charset="0"/>
            </a:endParaRPr>
          </a:p>
          <a:p>
            <a:endParaRPr lang="en-US" sz="2000" b="1" dirty="0">
              <a:solidFill>
                <a:prstClr val="white"/>
              </a:solidFill>
              <a:latin typeface="Arial Black" panose="020B0604020202020204" pitchFamily="34" charset="0"/>
              <a:cs typeface="Arial Black" panose="020B0604020202020204" pitchFamily="34" charset="0"/>
            </a:endParaRPr>
          </a:p>
          <a:p>
            <a:r>
              <a:rPr lang="en-US" sz="2000" b="1" dirty="0">
                <a:solidFill>
                  <a:prstClr val="white"/>
                </a:solidFill>
                <a:latin typeface="Arial Black" panose="020B0604020202020204" pitchFamily="34" charset="0"/>
                <a:cs typeface="Arial Black" panose="020B0604020202020204" pitchFamily="34" charset="0"/>
              </a:rPr>
              <a:t>THANK YOU</a:t>
            </a:r>
          </a:p>
          <a:p>
            <a:endParaRPr lang="en-US" sz="2000" b="1" dirty="0">
              <a:solidFill>
                <a:prstClr val="white"/>
              </a:solidFill>
              <a:latin typeface="Arial Black" panose="020B0604020202020204" pitchFamily="34" charset="0"/>
              <a:cs typeface="Arial Black" panose="020B0604020202020204" pitchFamily="34" charset="0"/>
            </a:endParaRPr>
          </a:p>
          <a:p>
            <a:endParaRPr lang="en-US" sz="2000" b="1" dirty="0">
              <a:solidFill>
                <a:prstClr val="white"/>
              </a:solidFill>
              <a:latin typeface="Arial Black" panose="020B0604020202020204" pitchFamily="34" charset="0"/>
              <a:cs typeface="Arial Black" panose="020B0604020202020204" pitchFamily="34" charset="0"/>
            </a:endParaRPr>
          </a:p>
          <a:p>
            <a:r>
              <a:rPr lang="en-US" sz="2000" b="1" dirty="0">
                <a:solidFill>
                  <a:prstClr val="white"/>
                </a:solidFill>
                <a:latin typeface="Arial Black" panose="020B0604020202020204" pitchFamily="34" charset="0"/>
                <a:cs typeface="Arial Black" panose="020B0604020202020204" pitchFamily="34" charset="0"/>
              </a:rPr>
              <a:t>The National Youth Development Agency</a:t>
            </a:r>
          </a:p>
          <a:p>
            <a:r>
              <a:rPr lang="en-US" sz="2000" b="1" dirty="0">
                <a:solidFill>
                  <a:prstClr val="white"/>
                </a:solidFill>
                <a:latin typeface="Arial Black" panose="020B0604020202020204" pitchFamily="34" charset="0"/>
                <a:cs typeface="Arial Black" panose="020B0604020202020204" pitchFamily="34" charset="0"/>
              </a:rPr>
              <a:t>Website: www.nyda.gov.za  </a:t>
            </a:r>
          </a:p>
          <a:p>
            <a:endParaRPr lang="en-US" sz="2000" b="1" dirty="0">
              <a:solidFill>
                <a:prstClr val="white"/>
              </a:solidFill>
              <a:latin typeface="Arial Black" panose="020B0604020202020204" pitchFamily="34" charset="0"/>
              <a:cs typeface="Arial Black" panose="020B0604020202020204" pitchFamily="34" charset="0"/>
            </a:endParaRPr>
          </a:p>
          <a:p>
            <a:r>
              <a:rPr lang="en-US" sz="2000" b="1" dirty="0">
                <a:solidFill>
                  <a:prstClr val="white"/>
                </a:solidFill>
                <a:latin typeface="Arial Black" panose="020B0604020202020204" pitchFamily="34" charset="0"/>
                <a:cs typeface="Arial Black" panose="020B0604020202020204" pitchFamily="34" charset="0"/>
              </a:rPr>
              <a:t>Send all bid enquiries to: </a:t>
            </a:r>
          </a:p>
          <a:p>
            <a:r>
              <a:rPr lang="en-US" sz="2000" b="1" dirty="0">
                <a:solidFill>
                  <a:prstClr val="white"/>
                </a:solidFill>
                <a:latin typeface="Arial Black" panose="020B0604020202020204" pitchFamily="34" charset="0"/>
                <a:cs typeface="Arial Black" panose="020B0604020202020204" pitchFamily="34" charset="0"/>
              </a:rPr>
              <a:t>tenders@nyda.gov.za  </a:t>
            </a:r>
          </a:p>
          <a:p>
            <a:endParaRPr lang="en-US" sz="2000" b="1" dirty="0">
              <a:solidFill>
                <a:prstClr val="white"/>
              </a:solidFill>
              <a:latin typeface="Arial Black" panose="020B0604020202020204" pitchFamily="34" charset="0"/>
              <a:cs typeface="Arial Black" panose="020B0604020202020204" pitchFamily="34" charset="0"/>
            </a:endParaRPr>
          </a:p>
          <a:p>
            <a:endParaRPr lang="en-US" sz="2000" b="1" dirty="0">
              <a:solidFill>
                <a:prstClr val="white"/>
              </a:solidFill>
              <a:latin typeface="Arial Black" panose="020B0604020202020204" pitchFamily="34" charset="0"/>
              <a:cs typeface="Arial Black" panose="020B0604020202020204" pitchFamily="34" charset="0"/>
            </a:endParaRPr>
          </a:p>
          <a:p>
            <a:endParaRPr lang="en-US" sz="2000" b="1" dirty="0">
              <a:solidFill>
                <a:prstClr val="white"/>
              </a:solidFill>
              <a:latin typeface="Arial Black" panose="020B0604020202020204" pitchFamily="34" charset="0"/>
              <a:cs typeface="Arial Black" panose="020B0604020202020204" pitchFamily="34" charset="0"/>
            </a:endParaRPr>
          </a:p>
        </p:txBody>
      </p:sp>
      <p:pic>
        <p:nvPicPr>
          <p:cNvPr id="6" name="Picture 5" descr="A logo with colorful hand print&#10;&#10;Description automatically generated">
            <a:extLst>
              <a:ext uri="{FF2B5EF4-FFF2-40B4-BE49-F238E27FC236}">
                <a16:creationId xmlns:a16="http://schemas.microsoft.com/office/drawing/2014/main" id="{B4DD9E4A-5E13-B7AD-580E-FAF5CC085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769" y="5002924"/>
            <a:ext cx="2202925" cy="1639386"/>
          </a:xfrm>
          <a:prstGeom prst="rect">
            <a:avLst/>
          </a:prstGeom>
        </p:spPr>
      </p:pic>
    </p:spTree>
    <p:extLst>
      <p:ext uri="{BB962C8B-B14F-4D97-AF65-F5344CB8AC3E}">
        <p14:creationId xmlns:p14="http://schemas.microsoft.com/office/powerpoint/2010/main" val="335080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11064009" y="6097513"/>
            <a:ext cx="776282" cy="576519"/>
          </a:xfrm>
          <a:prstGeom prst="rect">
            <a:avLst/>
          </a:prstGeom>
        </p:spPr>
      </p:pic>
      <p:grpSp>
        <p:nvGrpSpPr>
          <p:cNvPr id="2" name="Group 2">
            <a:extLst>
              <a:ext uri="{FF2B5EF4-FFF2-40B4-BE49-F238E27FC236}">
                <a16:creationId xmlns:a16="http://schemas.microsoft.com/office/drawing/2014/main" id="{CA967C9C-9B5D-2AFA-7127-6122EA9F59BA}"/>
              </a:ext>
            </a:extLst>
          </p:cNvPr>
          <p:cNvGrpSpPr/>
          <p:nvPr/>
        </p:nvGrpSpPr>
        <p:grpSpPr>
          <a:xfrm>
            <a:off x="410890" y="1860279"/>
            <a:ext cx="745738" cy="640868"/>
            <a:chOff x="0" y="0"/>
            <a:chExt cx="812800" cy="698500"/>
          </a:xfrm>
        </p:grpSpPr>
        <p:sp>
          <p:nvSpPr>
            <p:cNvPr id="3" name="Freeform 3">
              <a:extLst>
                <a:ext uri="{FF2B5EF4-FFF2-40B4-BE49-F238E27FC236}">
                  <a16:creationId xmlns:a16="http://schemas.microsoft.com/office/drawing/2014/main" id="{6EF0C2D6-AE1E-A3B9-2E91-C9AC3C91F5DB}"/>
                </a:ext>
              </a:extLst>
            </p:cNvPr>
            <p:cNvSpPr/>
            <p:nvPr/>
          </p:nvSpPr>
          <p:spPr>
            <a:xfrm>
              <a:off x="7974" y="0"/>
              <a:ext cx="796852" cy="698500"/>
            </a:xfrm>
            <a:custGeom>
              <a:avLst/>
              <a:gdLst/>
              <a:ahLst/>
              <a:cxnLst/>
              <a:rect l="l" t="t" r="r" b="b"/>
              <a:pathLst>
                <a:path w="796852" h="698500">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chemeClr val="accent6"/>
            </a:solidFill>
            <a:ln w="152400">
              <a:solidFill>
                <a:srgbClr val="000000"/>
              </a:solidFill>
            </a:ln>
          </p:spPr>
          <p:txBody>
            <a:bodyPr/>
            <a:lstStyle/>
            <a:p>
              <a:endParaRPr lang="en-ZA" sz="900" dirty="0">
                <a:highlight>
                  <a:srgbClr val="FFFF00"/>
                </a:highlight>
                <a:latin typeface="Arial" panose="020B0604020202020204" pitchFamily="34" charset="0"/>
                <a:cs typeface="Arial" panose="020B0604020202020204" pitchFamily="34" charset="0"/>
              </a:endParaRPr>
            </a:p>
          </p:txBody>
        </p:sp>
        <p:sp>
          <p:nvSpPr>
            <p:cNvPr id="4" name="TextBox 4">
              <a:extLst>
                <a:ext uri="{FF2B5EF4-FFF2-40B4-BE49-F238E27FC236}">
                  <a16:creationId xmlns:a16="http://schemas.microsoft.com/office/drawing/2014/main" id="{F5EBD6B5-2B23-68B8-6E80-A197261F89DF}"/>
                </a:ext>
              </a:extLst>
            </p:cNvPr>
            <p:cNvSpPr txBox="1"/>
            <p:nvPr/>
          </p:nvSpPr>
          <p:spPr>
            <a:xfrm>
              <a:off x="114300" y="-57150"/>
              <a:ext cx="584200" cy="755650"/>
            </a:xfrm>
            <a:prstGeom prst="rect">
              <a:avLst/>
            </a:prstGeom>
          </p:spPr>
          <p:txBody>
            <a:bodyPr lIns="25400" tIns="25400" rIns="25400" bIns="25400" rtlCol="0" anchor="ctr"/>
            <a:lstStyle/>
            <a:p>
              <a:pPr algn="ctr">
                <a:lnSpc>
                  <a:spcPts val="1330"/>
                </a:lnSpc>
                <a:spcBef>
                  <a:spcPct val="0"/>
                </a:spcBef>
              </a:pPr>
              <a:endParaRPr sz="900">
                <a:latin typeface="Arial" panose="020B0604020202020204" pitchFamily="34" charset="0"/>
                <a:cs typeface="Arial" panose="020B0604020202020204" pitchFamily="34" charset="0"/>
              </a:endParaRPr>
            </a:p>
          </p:txBody>
        </p:sp>
      </p:grpSp>
      <p:sp>
        <p:nvSpPr>
          <p:cNvPr id="8" name="Title 1">
            <a:extLst>
              <a:ext uri="{FF2B5EF4-FFF2-40B4-BE49-F238E27FC236}">
                <a16:creationId xmlns:a16="http://schemas.microsoft.com/office/drawing/2014/main" id="{0C7A3086-8086-AA37-A732-B81D39434EF8}"/>
              </a:ext>
            </a:extLst>
          </p:cNvPr>
          <p:cNvSpPr txBox="1">
            <a:spLocks/>
          </p:cNvSpPr>
          <p:nvPr/>
        </p:nvSpPr>
        <p:spPr>
          <a:xfrm>
            <a:off x="968829" y="345858"/>
            <a:ext cx="7311340" cy="929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500" b="1" dirty="0">
                <a:latin typeface="Arial" panose="020B0604020202020204" pitchFamily="34" charset="0"/>
                <a:cs typeface="Arial" panose="020B0604020202020204" pitchFamily="34" charset="0"/>
              </a:rPr>
              <a:t>AGENDA</a:t>
            </a:r>
            <a:endParaRPr lang="en-ZA" sz="4500" dirty="0">
              <a:latin typeface="Arial" panose="020B0604020202020204" pitchFamily="34" charset="0"/>
              <a:cs typeface="Arial" panose="020B0604020202020204" pitchFamily="34" charset="0"/>
            </a:endParaRPr>
          </a:p>
        </p:txBody>
      </p:sp>
      <p:grpSp>
        <p:nvGrpSpPr>
          <p:cNvPr id="9" name="Group 5">
            <a:extLst>
              <a:ext uri="{FF2B5EF4-FFF2-40B4-BE49-F238E27FC236}">
                <a16:creationId xmlns:a16="http://schemas.microsoft.com/office/drawing/2014/main" id="{CB1294E5-3AD8-F491-E82A-CCCE070283B6}"/>
              </a:ext>
            </a:extLst>
          </p:cNvPr>
          <p:cNvGrpSpPr/>
          <p:nvPr/>
        </p:nvGrpSpPr>
        <p:grpSpPr>
          <a:xfrm>
            <a:off x="791854" y="2742942"/>
            <a:ext cx="745738" cy="640868"/>
            <a:chOff x="0" y="0"/>
            <a:chExt cx="812800" cy="698500"/>
          </a:xfrm>
        </p:grpSpPr>
        <p:sp>
          <p:nvSpPr>
            <p:cNvPr id="10" name="Freeform 6">
              <a:extLst>
                <a:ext uri="{FF2B5EF4-FFF2-40B4-BE49-F238E27FC236}">
                  <a16:creationId xmlns:a16="http://schemas.microsoft.com/office/drawing/2014/main" id="{5EF165FD-E435-98C3-5852-6735AADC5068}"/>
                </a:ext>
              </a:extLst>
            </p:cNvPr>
            <p:cNvSpPr/>
            <p:nvPr/>
          </p:nvSpPr>
          <p:spPr>
            <a:xfrm>
              <a:off x="7974" y="0"/>
              <a:ext cx="796852" cy="698500"/>
            </a:xfrm>
            <a:custGeom>
              <a:avLst/>
              <a:gdLst/>
              <a:ahLst/>
              <a:cxnLst/>
              <a:rect l="l" t="t" r="r" b="b"/>
              <a:pathLst>
                <a:path w="796852" h="698500">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chemeClr val="accent6"/>
            </a:solidFill>
            <a:ln w="152400">
              <a:solidFill>
                <a:srgbClr val="000000"/>
              </a:solidFill>
            </a:ln>
          </p:spPr>
          <p:txBody>
            <a:bodyPr/>
            <a:lstStyle/>
            <a:p>
              <a:endParaRPr lang="en-ZA" sz="900">
                <a:latin typeface="Arial" panose="020B0604020202020204" pitchFamily="34" charset="0"/>
                <a:cs typeface="Arial" panose="020B0604020202020204" pitchFamily="34" charset="0"/>
              </a:endParaRPr>
            </a:p>
          </p:txBody>
        </p:sp>
        <p:sp>
          <p:nvSpPr>
            <p:cNvPr id="11" name="TextBox 7">
              <a:extLst>
                <a:ext uri="{FF2B5EF4-FFF2-40B4-BE49-F238E27FC236}">
                  <a16:creationId xmlns:a16="http://schemas.microsoft.com/office/drawing/2014/main" id="{DBAA90FC-1A1B-3BC2-4903-123E0A748BDF}"/>
                </a:ext>
              </a:extLst>
            </p:cNvPr>
            <p:cNvSpPr txBox="1"/>
            <p:nvPr/>
          </p:nvSpPr>
          <p:spPr>
            <a:xfrm>
              <a:off x="114300" y="-57150"/>
              <a:ext cx="584200" cy="755650"/>
            </a:xfrm>
            <a:prstGeom prst="rect">
              <a:avLst/>
            </a:prstGeom>
          </p:spPr>
          <p:txBody>
            <a:bodyPr lIns="25400" tIns="25400" rIns="25400" bIns="25400" rtlCol="0" anchor="ctr"/>
            <a:lstStyle/>
            <a:p>
              <a:pPr algn="ctr">
                <a:lnSpc>
                  <a:spcPts val="1330"/>
                </a:lnSpc>
                <a:spcBef>
                  <a:spcPct val="0"/>
                </a:spcBef>
              </a:pPr>
              <a:endParaRPr sz="900">
                <a:latin typeface="Arial" panose="020B0604020202020204" pitchFamily="34" charset="0"/>
                <a:cs typeface="Arial" panose="020B0604020202020204" pitchFamily="34" charset="0"/>
              </a:endParaRPr>
            </a:p>
          </p:txBody>
        </p:sp>
      </p:grpSp>
      <p:grpSp>
        <p:nvGrpSpPr>
          <p:cNvPr id="12" name="Group 8">
            <a:extLst>
              <a:ext uri="{FF2B5EF4-FFF2-40B4-BE49-F238E27FC236}">
                <a16:creationId xmlns:a16="http://schemas.microsoft.com/office/drawing/2014/main" id="{93DBA64D-2FD4-B056-7C8B-D99BDADA8862}"/>
              </a:ext>
            </a:extLst>
          </p:cNvPr>
          <p:cNvGrpSpPr/>
          <p:nvPr/>
        </p:nvGrpSpPr>
        <p:grpSpPr>
          <a:xfrm>
            <a:off x="1172819" y="3646370"/>
            <a:ext cx="745738" cy="640868"/>
            <a:chOff x="0" y="0"/>
            <a:chExt cx="812800" cy="698500"/>
          </a:xfrm>
        </p:grpSpPr>
        <p:sp>
          <p:nvSpPr>
            <p:cNvPr id="13" name="Freeform 9">
              <a:extLst>
                <a:ext uri="{FF2B5EF4-FFF2-40B4-BE49-F238E27FC236}">
                  <a16:creationId xmlns:a16="http://schemas.microsoft.com/office/drawing/2014/main" id="{921D2146-AEFB-16B2-2D04-7CA177ECEC13}"/>
                </a:ext>
              </a:extLst>
            </p:cNvPr>
            <p:cNvSpPr/>
            <p:nvPr/>
          </p:nvSpPr>
          <p:spPr>
            <a:xfrm>
              <a:off x="7974" y="0"/>
              <a:ext cx="796852" cy="698500"/>
            </a:xfrm>
            <a:custGeom>
              <a:avLst/>
              <a:gdLst/>
              <a:ahLst/>
              <a:cxnLst/>
              <a:rect l="l" t="t" r="r" b="b"/>
              <a:pathLst>
                <a:path w="796852" h="698500">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chemeClr val="accent6"/>
            </a:solidFill>
            <a:ln w="152400">
              <a:solidFill>
                <a:srgbClr val="000000"/>
              </a:solidFill>
            </a:ln>
          </p:spPr>
          <p:txBody>
            <a:bodyPr/>
            <a:lstStyle/>
            <a:p>
              <a:endParaRPr lang="en-ZA" sz="900">
                <a:latin typeface="Arial" panose="020B0604020202020204" pitchFamily="34" charset="0"/>
                <a:cs typeface="Arial" panose="020B0604020202020204" pitchFamily="34" charset="0"/>
              </a:endParaRPr>
            </a:p>
          </p:txBody>
        </p:sp>
        <p:sp>
          <p:nvSpPr>
            <p:cNvPr id="14" name="TextBox 10">
              <a:extLst>
                <a:ext uri="{FF2B5EF4-FFF2-40B4-BE49-F238E27FC236}">
                  <a16:creationId xmlns:a16="http://schemas.microsoft.com/office/drawing/2014/main" id="{9ED6F1F9-23F6-0828-B20A-61B0C3A4DAF9}"/>
                </a:ext>
              </a:extLst>
            </p:cNvPr>
            <p:cNvSpPr txBox="1"/>
            <p:nvPr/>
          </p:nvSpPr>
          <p:spPr>
            <a:xfrm>
              <a:off x="114300" y="-57150"/>
              <a:ext cx="584200" cy="755650"/>
            </a:xfrm>
            <a:prstGeom prst="rect">
              <a:avLst/>
            </a:prstGeom>
          </p:spPr>
          <p:txBody>
            <a:bodyPr lIns="25400" tIns="25400" rIns="25400" bIns="25400" rtlCol="0" anchor="ctr"/>
            <a:lstStyle/>
            <a:p>
              <a:pPr algn="ctr">
                <a:lnSpc>
                  <a:spcPts val="1330"/>
                </a:lnSpc>
                <a:spcBef>
                  <a:spcPct val="0"/>
                </a:spcBef>
              </a:pPr>
              <a:endParaRPr sz="900">
                <a:latin typeface="Arial" panose="020B0604020202020204" pitchFamily="34" charset="0"/>
                <a:cs typeface="Arial" panose="020B0604020202020204" pitchFamily="34" charset="0"/>
              </a:endParaRPr>
            </a:p>
          </p:txBody>
        </p:sp>
      </p:grpSp>
      <p:grpSp>
        <p:nvGrpSpPr>
          <p:cNvPr id="15" name="Group 11">
            <a:extLst>
              <a:ext uri="{FF2B5EF4-FFF2-40B4-BE49-F238E27FC236}">
                <a16:creationId xmlns:a16="http://schemas.microsoft.com/office/drawing/2014/main" id="{9A4176DE-8860-773A-D3B1-27F33B695D53}"/>
              </a:ext>
            </a:extLst>
          </p:cNvPr>
          <p:cNvGrpSpPr/>
          <p:nvPr/>
        </p:nvGrpSpPr>
        <p:grpSpPr>
          <a:xfrm>
            <a:off x="1537592" y="4549799"/>
            <a:ext cx="745738" cy="640868"/>
            <a:chOff x="0" y="0"/>
            <a:chExt cx="812800" cy="698500"/>
          </a:xfrm>
        </p:grpSpPr>
        <p:sp>
          <p:nvSpPr>
            <p:cNvPr id="16" name="Freeform 12">
              <a:extLst>
                <a:ext uri="{FF2B5EF4-FFF2-40B4-BE49-F238E27FC236}">
                  <a16:creationId xmlns:a16="http://schemas.microsoft.com/office/drawing/2014/main" id="{1BFF7578-170A-ADD9-B07F-540A295383A8}"/>
                </a:ext>
              </a:extLst>
            </p:cNvPr>
            <p:cNvSpPr/>
            <p:nvPr/>
          </p:nvSpPr>
          <p:spPr>
            <a:xfrm>
              <a:off x="7974" y="0"/>
              <a:ext cx="796852" cy="698500"/>
            </a:xfrm>
            <a:custGeom>
              <a:avLst/>
              <a:gdLst/>
              <a:ahLst/>
              <a:cxnLst/>
              <a:rect l="l" t="t" r="r" b="b"/>
              <a:pathLst>
                <a:path w="796852" h="698500">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chemeClr val="accent6"/>
            </a:solidFill>
            <a:ln w="152400">
              <a:solidFill>
                <a:srgbClr val="000000"/>
              </a:solidFill>
            </a:ln>
          </p:spPr>
          <p:txBody>
            <a:bodyPr/>
            <a:lstStyle/>
            <a:p>
              <a:endParaRPr lang="en-ZA" sz="900" dirty="0">
                <a:latin typeface="Arial" panose="020B0604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4E9E636B-2378-6150-AD89-761D51FEA5EA}"/>
                </a:ext>
              </a:extLst>
            </p:cNvPr>
            <p:cNvSpPr txBox="1"/>
            <p:nvPr/>
          </p:nvSpPr>
          <p:spPr>
            <a:xfrm>
              <a:off x="114300" y="-57150"/>
              <a:ext cx="584200" cy="755650"/>
            </a:xfrm>
            <a:prstGeom prst="rect">
              <a:avLst/>
            </a:prstGeom>
          </p:spPr>
          <p:txBody>
            <a:bodyPr lIns="25400" tIns="25400" rIns="25400" bIns="25400" rtlCol="0" anchor="ctr"/>
            <a:lstStyle/>
            <a:p>
              <a:pPr algn="ctr">
                <a:lnSpc>
                  <a:spcPts val="1330"/>
                </a:lnSpc>
                <a:spcBef>
                  <a:spcPct val="0"/>
                </a:spcBef>
              </a:pPr>
              <a:endParaRPr sz="900">
                <a:latin typeface="Arial" panose="020B0604020202020204" pitchFamily="34" charset="0"/>
                <a:cs typeface="Arial" panose="020B0604020202020204" pitchFamily="34" charset="0"/>
              </a:endParaRPr>
            </a:p>
          </p:txBody>
        </p:sp>
      </p:grpSp>
      <p:sp>
        <p:nvSpPr>
          <p:cNvPr id="18" name="TextBox 19">
            <a:extLst>
              <a:ext uri="{FF2B5EF4-FFF2-40B4-BE49-F238E27FC236}">
                <a16:creationId xmlns:a16="http://schemas.microsoft.com/office/drawing/2014/main" id="{949367D2-2E37-65E6-3655-FBDC5CAF299E}"/>
              </a:ext>
            </a:extLst>
          </p:cNvPr>
          <p:cNvSpPr txBox="1"/>
          <p:nvPr/>
        </p:nvSpPr>
        <p:spPr>
          <a:xfrm>
            <a:off x="493724" y="1961385"/>
            <a:ext cx="561990" cy="436017"/>
          </a:xfrm>
          <a:prstGeom prst="rect">
            <a:avLst/>
          </a:prstGeom>
        </p:spPr>
        <p:txBody>
          <a:bodyPr lIns="0" tIns="0" rIns="0" bIns="0" rtlCol="0" anchor="t">
            <a:spAutoFit/>
          </a:bodyPr>
          <a:lstStyle/>
          <a:p>
            <a:pPr algn="ctr">
              <a:lnSpc>
                <a:spcPts val="3381"/>
              </a:lnSpc>
            </a:pPr>
            <a:r>
              <a:rPr lang="en-US" sz="2890" spc="-139" dirty="0">
                <a:solidFill>
                  <a:srgbClr val="000000"/>
                </a:solidFill>
                <a:latin typeface="Arial" panose="020B0604020202020204" pitchFamily="34" charset="0"/>
                <a:cs typeface="Arial" panose="020B0604020202020204" pitchFamily="34" charset="0"/>
              </a:rPr>
              <a:t>1</a:t>
            </a:r>
          </a:p>
        </p:txBody>
      </p:sp>
      <p:sp>
        <p:nvSpPr>
          <p:cNvPr id="19" name="TextBox 21">
            <a:extLst>
              <a:ext uri="{FF2B5EF4-FFF2-40B4-BE49-F238E27FC236}">
                <a16:creationId xmlns:a16="http://schemas.microsoft.com/office/drawing/2014/main" id="{3F1C6B02-44E9-9BAE-276F-357E5674D04C}"/>
              </a:ext>
            </a:extLst>
          </p:cNvPr>
          <p:cNvSpPr txBox="1"/>
          <p:nvPr/>
        </p:nvSpPr>
        <p:spPr>
          <a:xfrm>
            <a:off x="883728" y="2844047"/>
            <a:ext cx="561990" cy="436017"/>
          </a:xfrm>
          <a:prstGeom prst="rect">
            <a:avLst/>
          </a:prstGeom>
        </p:spPr>
        <p:txBody>
          <a:bodyPr lIns="0" tIns="0" rIns="0" bIns="0" rtlCol="0" anchor="t">
            <a:spAutoFit/>
          </a:bodyPr>
          <a:lstStyle/>
          <a:p>
            <a:pPr algn="ctr">
              <a:lnSpc>
                <a:spcPts val="3381"/>
              </a:lnSpc>
            </a:pPr>
            <a:r>
              <a:rPr lang="en-US" sz="2890" spc="-139">
                <a:solidFill>
                  <a:srgbClr val="000000"/>
                </a:solidFill>
                <a:latin typeface="Arial" panose="020B0604020202020204" pitchFamily="34" charset="0"/>
                <a:cs typeface="Arial" panose="020B0604020202020204" pitchFamily="34" charset="0"/>
              </a:rPr>
              <a:t>2</a:t>
            </a:r>
          </a:p>
        </p:txBody>
      </p:sp>
      <p:sp>
        <p:nvSpPr>
          <p:cNvPr id="20" name="TextBox 23">
            <a:extLst>
              <a:ext uri="{FF2B5EF4-FFF2-40B4-BE49-F238E27FC236}">
                <a16:creationId xmlns:a16="http://schemas.microsoft.com/office/drawing/2014/main" id="{63C4AEE3-1FFC-DA72-5AB1-6C5BC95F1145}"/>
              </a:ext>
            </a:extLst>
          </p:cNvPr>
          <p:cNvSpPr txBox="1"/>
          <p:nvPr/>
        </p:nvSpPr>
        <p:spPr>
          <a:xfrm>
            <a:off x="1264693" y="3747476"/>
            <a:ext cx="561990" cy="436017"/>
          </a:xfrm>
          <a:prstGeom prst="rect">
            <a:avLst/>
          </a:prstGeom>
        </p:spPr>
        <p:txBody>
          <a:bodyPr lIns="0" tIns="0" rIns="0" bIns="0" rtlCol="0" anchor="t">
            <a:spAutoFit/>
          </a:bodyPr>
          <a:lstStyle/>
          <a:p>
            <a:pPr algn="ctr">
              <a:lnSpc>
                <a:spcPts val="3381"/>
              </a:lnSpc>
            </a:pPr>
            <a:r>
              <a:rPr lang="en-US" sz="2890" spc="-139">
                <a:solidFill>
                  <a:srgbClr val="000000"/>
                </a:solidFill>
                <a:latin typeface="Arial" panose="020B0604020202020204" pitchFamily="34" charset="0"/>
                <a:cs typeface="Arial" panose="020B0604020202020204" pitchFamily="34" charset="0"/>
              </a:rPr>
              <a:t>3</a:t>
            </a:r>
          </a:p>
        </p:txBody>
      </p:sp>
      <p:sp>
        <p:nvSpPr>
          <p:cNvPr id="21" name="TextBox 24">
            <a:extLst>
              <a:ext uri="{FF2B5EF4-FFF2-40B4-BE49-F238E27FC236}">
                <a16:creationId xmlns:a16="http://schemas.microsoft.com/office/drawing/2014/main" id="{53576F72-4E8A-62CE-AB72-2540DF11E523}"/>
              </a:ext>
            </a:extLst>
          </p:cNvPr>
          <p:cNvSpPr txBox="1"/>
          <p:nvPr/>
        </p:nvSpPr>
        <p:spPr>
          <a:xfrm>
            <a:off x="2931765" y="5584324"/>
            <a:ext cx="2529399" cy="318100"/>
          </a:xfrm>
          <a:prstGeom prst="rect">
            <a:avLst/>
          </a:prstGeom>
        </p:spPr>
        <p:txBody>
          <a:bodyPr lIns="0" tIns="0" rIns="0" bIns="0" rtlCol="0" anchor="t">
            <a:spAutoFit/>
          </a:bodyPr>
          <a:lstStyle/>
          <a:p>
            <a:pPr>
              <a:lnSpc>
                <a:spcPts val="2717"/>
              </a:lnSpc>
            </a:pPr>
            <a:r>
              <a:rPr lang="en-US" sz="2000" dirty="0">
                <a:latin typeface="Arial" panose="020B0604020202020204" pitchFamily="34" charset="0"/>
                <a:cs typeface="Arial" panose="020B0604020202020204" pitchFamily="34" charset="0"/>
              </a:rPr>
              <a:t>QUESTIONS</a:t>
            </a:r>
          </a:p>
        </p:txBody>
      </p:sp>
      <p:sp>
        <p:nvSpPr>
          <p:cNvPr id="22" name="TextBox 25">
            <a:extLst>
              <a:ext uri="{FF2B5EF4-FFF2-40B4-BE49-F238E27FC236}">
                <a16:creationId xmlns:a16="http://schemas.microsoft.com/office/drawing/2014/main" id="{F58F370B-A683-ED9A-64FD-2B4B55391206}"/>
              </a:ext>
            </a:extLst>
          </p:cNvPr>
          <p:cNvSpPr txBox="1"/>
          <p:nvPr/>
        </p:nvSpPr>
        <p:spPr>
          <a:xfrm>
            <a:off x="1611387" y="4659944"/>
            <a:ext cx="561990" cy="397545"/>
          </a:xfrm>
          <a:prstGeom prst="rect">
            <a:avLst/>
          </a:prstGeom>
        </p:spPr>
        <p:txBody>
          <a:bodyPr lIns="0" tIns="0" rIns="0" bIns="0" rtlCol="0" anchor="t">
            <a:spAutoFit/>
          </a:bodyPr>
          <a:lstStyle/>
          <a:p>
            <a:pPr algn="ctr">
              <a:lnSpc>
                <a:spcPts val="3109"/>
              </a:lnSpc>
            </a:pPr>
            <a:r>
              <a:rPr lang="en-US" sz="2657" spc="-127" dirty="0">
                <a:solidFill>
                  <a:srgbClr val="000000"/>
                </a:solidFill>
                <a:latin typeface="Arial" panose="020B0604020202020204" pitchFamily="34" charset="0"/>
                <a:cs typeface="Arial" panose="020B0604020202020204" pitchFamily="34" charset="0"/>
              </a:rPr>
              <a:t>4</a:t>
            </a:r>
          </a:p>
        </p:txBody>
      </p:sp>
      <p:sp>
        <p:nvSpPr>
          <p:cNvPr id="23" name="TextBox 18">
            <a:extLst>
              <a:ext uri="{FF2B5EF4-FFF2-40B4-BE49-F238E27FC236}">
                <a16:creationId xmlns:a16="http://schemas.microsoft.com/office/drawing/2014/main" id="{EC4A03E6-6268-C8F6-0249-D92B815FD96D}"/>
              </a:ext>
            </a:extLst>
          </p:cNvPr>
          <p:cNvSpPr txBox="1"/>
          <p:nvPr/>
        </p:nvSpPr>
        <p:spPr>
          <a:xfrm>
            <a:off x="1307890" y="1836563"/>
            <a:ext cx="3970070" cy="318100"/>
          </a:xfrm>
          <a:prstGeom prst="rect">
            <a:avLst/>
          </a:prstGeom>
        </p:spPr>
        <p:txBody>
          <a:bodyPr lIns="0" tIns="0" rIns="0" bIns="0" rtlCol="0" anchor="t">
            <a:spAutoFit/>
          </a:bodyPr>
          <a:lstStyle/>
          <a:p>
            <a:pPr>
              <a:lnSpc>
                <a:spcPts val="2717"/>
              </a:lnSpc>
            </a:pPr>
            <a:r>
              <a:rPr lang="en-US" sz="2000" dirty="0">
                <a:latin typeface="Arial" panose="020B0604020202020204" pitchFamily="34" charset="0"/>
                <a:cs typeface="Arial" panose="020B0604020202020204" pitchFamily="34" charset="0"/>
              </a:rPr>
              <a:t>TERMS OF REFERENCE</a:t>
            </a:r>
          </a:p>
        </p:txBody>
      </p:sp>
      <p:sp>
        <p:nvSpPr>
          <p:cNvPr id="24" name="TextBox 20">
            <a:extLst>
              <a:ext uri="{FF2B5EF4-FFF2-40B4-BE49-F238E27FC236}">
                <a16:creationId xmlns:a16="http://schemas.microsoft.com/office/drawing/2014/main" id="{017E2B17-8DD1-D8ED-ACBB-518FE1C02C6A}"/>
              </a:ext>
            </a:extLst>
          </p:cNvPr>
          <p:cNvSpPr txBox="1"/>
          <p:nvPr/>
        </p:nvSpPr>
        <p:spPr>
          <a:xfrm>
            <a:off x="1757262" y="2615715"/>
            <a:ext cx="6716924" cy="664349"/>
          </a:xfrm>
          <a:prstGeom prst="rect">
            <a:avLst/>
          </a:prstGeom>
        </p:spPr>
        <p:txBody>
          <a:bodyPr lIns="0" tIns="0" rIns="0" bIns="0" rtlCol="0" anchor="t">
            <a:spAutoFit/>
          </a:bodyPr>
          <a:lstStyle/>
          <a:p>
            <a:pPr>
              <a:lnSpc>
                <a:spcPts val="2717"/>
              </a:lnSpc>
            </a:pPr>
            <a:r>
              <a:rPr lang="en-US" sz="2000" dirty="0">
                <a:latin typeface="Arial" panose="020B0604020202020204" pitchFamily="34" charset="0"/>
                <a:cs typeface="Arial" panose="020B0604020202020204" pitchFamily="34" charset="0"/>
              </a:rPr>
              <a:t>OBJECTIVES, CONDITIONS AND REQUIREMENTS OF THE TENDER PROCEDURE</a:t>
            </a:r>
          </a:p>
        </p:txBody>
      </p:sp>
      <p:sp>
        <p:nvSpPr>
          <p:cNvPr id="25" name="TextBox 22">
            <a:extLst>
              <a:ext uri="{FF2B5EF4-FFF2-40B4-BE49-F238E27FC236}">
                <a16:creationId xmlns:a16="http://schemas.microsoft.com/office/drawing/2014/main" id="{436916FB-7B29-CFD3-AE68-3D790E52DF40}"/>
              </a:ext>
            </a:extLst>
          </p:cNvPr>
          <p:cNvSpPr txBox="1"/>
          <p:nvPr/>
        </p:nvSpPr>
        <p:spPr>
          <a:xfrm>
            <a:off x="2069819" y="3782111"/>
            <a:ext cx="6037105" cy="318100"/>
          </a:xfrm>
          <a:prstGeom prst="rect">
            <a:avLst/>
          </a:prstGeom>
        </p:spPr>
        <p:txBody>
          <a:bodyPr lIns="0" tIns="0" rIns="0" bIns="0" rtlCol="0" anchor="t">
            <a:spAutoFit/>
          </a:bodyPr>
          <a:lstStyle/>
          <a:p>
            <a:pPr>
              <a:lnSpc>
                <a:spcPts val="2717"/>
              </a:lnSpc>
            </a:pPr>
            <a:r>
              <a:rPr lang="en-US" sz="2000" dirty="0">
                <a:latin typeface="Arial" panose="020B0604020202020204" pitchFamily="34" charset="0"/>
                <a:cs typeface="Arial" panose="020B0604020202020204" pitchFamily="34" charset="0"/>
              </a:rPr>
              <a:t>THREE (3) STAGE EVALUATION PROCESS</a:t>
            </a:r>
          </a:p>
        </p:txBody>
      </p:sp>
      <p:sp>
        <p:nvSpPr>
          <p:cNvPr id="6" name="Freeform 12">
            <a:extLst>
              <a:ext uri="{FF2B5EF4-FFF2-40B4-BE49-F238E27FC236}">
                <a16:creationId xmlns:a16="http://schemas.microsoft.com/office/drawing/2014/main" id="{24629A22-ED97-C3B3-68D1-ECB618D41359}"/>
              </a:ext>
            </a:extLst>
          </p:cNvPr>
          <p:cNvSpPr/>
          <p:nvPr/>
        </p:nvSpPr>
        <p:spPr>
          <a:xfrm>
            <a:off x="1938119" y="5469688"/>
            <a:ext cx="731106" cy="640868"/>
          </a:xfrm>
          <a:custGeom>
            <a:avLst/>
            <a:gdLst/>
            <a:ahLst/>
            <a:cxnLst/>
            <a:rect l="l" t="t" r="r" b="b"/>
            <a:pathLst>
              <a:path w="796852" h="698500">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chemeClr val="accent6"/>
          </a:solidFill>
          <a:ln w="152400">
            <a:solidFill>
              <a:srgbClr val="000000"/>
            </a:solidFill>
          </a:ln>
        </p:spPr>
        <p:txBody>
          <a:bodyPr/>
          <a:lstStyle/>
          <a:p>
            <a:endParaRPr lang="en-ZA" sz="900" dirty="0">
              <a:latin typeface="Arial" panose="020B0604020202020204" pitchFamily="34" charset="0"/>
              <a:cs typeface="Arial" panose="020B0604020202020204" pitchFamily="34" charset="0"/>
            </a:endParaRPr>
          </a:p>
        </p:txBody>
      </p:sp>
      <p:sp>
        <p:nvSpPr>
          <p:cNvPr id="7" name="TextBox 25">
            <a:extLst>
              <a:ext uri="{FF2B5EF4-FFF2-40B4-BE49-F238E27FC236}">
                <a16:creationId xmlns:a16="http://schemas.microsoft.com/office/drawing/2014/main" id="{AB216251-5111-8F22-4BD9-B0556AE29260}"/>
              </a:ext>
            </a:extLst>
          </p:cNvPr>
          <p:cNvSpPr txBox="1"/>
          <p:nvPr/>
        </p:nvSpPr>
        <p:spPr>
          <a:xfrm>
            <a:off x="1995019" y="5587820"/>
            <a:ext cx="561990" cy="397545"/>
          </a:xfrm>
          <a:prstGeom prst="rect">
            <a:avLst/>
          </a:prstGeom>
        </p:spPr>
        <p:txBody>
          <a:bodyPr lIns="0" tIns="0" rIns="0" bIns="0" rtlCol="0" anchor="t">
            <a:spAutoFit/>
          </a:bodyPr>
          <a:lstStyle/>
          <a:p>
            <a:pPr algn="ctr">
              <a:lnSpc>
                <a:spcPts val="3109"/>
              </a:lnSpc>
            </a:pPr>
            <a:r>
              <a:rPr lang="en-US" sz="2657" spc="-127" dirty="0">
                <a:solidFill>
                  <a:srgbClr val="000000"/>
                </a:solidFill>
                <a:latin typeface="Arial" panose="020B0604020202020204" pitchFamily="34" charset="0"/>
                <a:cs typeface="Arial" panose="020B0604020202020204" pitchFamily="34" charset="0"/>
              </a:rPr>
              <a:t>5</a:t>
            </a:r>
          </a:p>
        </p:txBody>
      </p:sp>
      <p:sp>
        <p:nvSpPr>
          <p:cNvPr id="26" name="TextBox 24">
            <a:extLst>
              <a:ext uri="{FF2B5EF4-FFF2-40B4-BE49-F238E27FC236}">
                <a16:creationId xmlns:a16="http://schemas.microsoft.com/office/drawing/2014/main" id="{CD5DAE64-3CAE-2AFC-C459-F586E1CD6265}"/>
              </a:ext>
            </a:extLst>
          </p:cNvPr>
          <p:cNvSpPr txBox="1"/>
          <p:nvPr/>
        </p:nvSpPr>
        <p:spPr>
          <a:xfrm>
            <a:off x="2454245" y="4581716"/>
            <a:ext cx="4200555" cy="318100"/>
          </a:xfrm>
          <a:prstGeom prst="rect">
            <a:avLst/>
          </a:prstGeom>
        </p:spPr>
        <p:txBody>
          <a:bodyPr wrap="square" lIns="0" tIns="0" rIns="0" bIns="0" rtlCol="0" anchor="t">
            <a:spAutoFit/>
          </a:bodyPr>
          <a:lstStyle/>
          <a:p>
            <a:pPr>
              <a:lnSpc>
                <a:spcPts val="2717"/>
              </a:lnSpc>
            </a:pPr>
            <a:r>
              <a:rPr lang="en-US" sz="2000" dirty="0">
                <a:latin typeface="Arial" panose="020B0604020202020204" pitchFamily="34" charset="0"/>
                <a:cs typeface="Arial" panose="020B0604020202020204" pitchFamily="34" charset="0"/>
              </a:rPr>
              <a:t>EXTERNAL BID SUPPORT</a:t>
            </a:r>
          </a:p>
        </p:txBody>
      </p:sp>
    </p:spTree>
    <p:extLst>
      <p:ext uri="{BB962C8B-B14F-4D97-AF65-F5344CB8AC3E}">
        <p14:creationId xmlns:p14="http://schemas.microsoft.com/office/powerpoint/2010/main" val="411311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7" name="Title 1">
            <a:extLst>
              <a:ext uri="{FF2B5EF4-FFF2-40B4-BE49-F238E27FC236}">
                <a16:creationId xmlns:a16="http://schemas.microsoft.com/office/drawing/2014/main" id="{3E41022E-A4B3-DE6C-AEED-3397E4CFE1E5}"/>
              </a:ext>
            </a:extLst>
          </p:cNvPr>
          <p:cNvSpPr txBox="1">
            <a:spLocks/>
          </p:cNvSpPr>
          <p:nvPr/>
        </p:nvSpPr>
        <p:spPr>
          <a:xfrm>
            <a:off x="300674" y="508000"/>
            <a:ext cx="8833166" cy="505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000" b="1" dirty="0">
                <a:latin typeface="Arial" panose="020B0604020202020204" pitchFamily="34" charset="0"/>
                <a:cs typeface="Arial" panose="020B0604020202020204" pitchFamily="34" charset="0"/>
              </a:rPr>
              <a:t>1. Terms of reference</a:t>
            </a:r>
          </a:p>
        </p:txBody>
      </p:sp>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648846" y="1299411"/>
            <a:ext cx="10546316" cy="47981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dirty="0">
                <a:latin typeface="Arial" panose="020B0604020202020204" pitchFamily="34" charset="0"/>
                <a:cs typeface="Arial" panose="020B0604020202020204" pitchFamily="34" charset="0"/>
              </a:rPr>
              <a:t>1.1 Application Timeline</a:t>
            </a:r>
          </a:p>
          <a:p>
            <a:pPr marL="0" indent="0">
              <a:buFont typeface="Arial" panose="020B0604020202020204" pitchFamily="34" charset="0"/>
              <a:buNone/>
            </a:pPr>
            <a:endParaRPr lang="en-ZA" dirty="0">
              <a:latin typeface="Arial" panose="020B0604020202020204" pitchFamily="34" charset="0"/>
              <a:cs typeface="Arial" panose="020B0604020202020204" pitchFamily="34" charset="0"/>
            </a:endParaRPr>
          </a:p>
        </p:txBody>
      </p:sp>
      <p:sp>
        <p:nvSpPr>
          <p:cNvPr id="89" name="AutoShape 16">
            <a:extLst>
              <a:ext uri="{FF2B5EF4-FFF2-40B4-BE49-F238E27FC236}">
                <a16:creationId xmlns:a16="http://schemas.microsoft.com/office/drawing/2014/main" id="{D1E21249-F434-C61C-842C-15CB4772151E}"/>
              </a:ext>
            </a:extLst>
          </p:cNvPr>
          <p:cNvSpPr/>
          <p:nvPr/>
        </p:nvSpPr>
        <p:spPr>
          <a:xfrm flipV="1">
            <a:off x="1129804" y="3896157"/>
            <a:ext cx="4997467" cy="0"/>
          </a:xfrm>
          <a:prstGeom prst="line">
            <a:avLst/>
          </a:prstGeom>
          <a:ln w="76200" cap="flat">
            <a:solidFill>
              <a:srgbClr val="1E1D5F"/>
            </a:solidFill>
            <a:prstDash val="solid"/>
            <a:headEnd type="none" w="sm" len="sm"/>
            <a:tailEnd type="none" w="sm" len="sm"/>
          </a:ln>
        </p:spPr>
        <p:txBody>
          <a:bodyPr/>
          <a:lstStyle/>
          <a:p>
            <a:endParaRPr lang="en-ZA" sz="1050"/>
          </a:p>
        </p:txBody>
      </p:sp>
      <p:grpSp>
        <p:nvGrpSpPr>
          <p:cNvPr id="90" name="Group 18">
            <a:extLst>
              <a:ext uri="{FF2B5EF4-FFF2-40B4-BE49-F238E27FC236}">
                <a16:creationId xmlns:a16="http://schemas.microsoft.com/office/drawing/2014/main" id="{92E846C9-74A5-4B3B-BED8-7100481E200A}"/>
              </a:ext>
            </a:extLst>
          </p:cNvPr>
          <p:cNvGrpSpPr/>
          <p:nvPr/>
        </p:nvGrpSpPr>
        <p:grpSpPr>
          <a:xfrm>
            <a:off x="1129804" y="3828281"/>
            <a:ext cx="143798" cy="154087"/>
            <a:chOff x="0" y="0"/>
            <a:chExt cx="6350000" cy="6350000"/>
          </a:xfrm>
          <a:solidFill>
            <a:schemeClr val="bg1">
              <a:lumMod val="50000"/>
            </a:schemeClr>
          </a:solidFill>
        </p:grpSpPr>
        <p:sp>
          <p:nvSpPr>
            <p:cNvPr id="91" name="Freeform 19">
              <a:extLst>
                <a:ext uri="{FF2B5EF4-FFF2-40B4-BE49-F238E27FC236}">
                  <a16:creationId xmlns:a16="http://schemas.microsoft.com/office/drawing/2014/main" id="{56FFE10B-1784-3EB1-4ABB-3892EA4CBF8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1050"/>
            </a:p>
          </p:txBody>
        </p:sp>
      </p:grpSp>
      <p:grpSp>
        <p:nvGrpSpPr>
          <p:cNvPr id="92" name="Group 20">
            <a:extLst>
              <a:ext uri="{FF2B5EF4-FFF2-40B4-BE49-F238E27FC236}">
                <a16:creationId xmlns:a16="http://schemas.microsoft.com/office/drawing/2014/main" id="{1064B803-4CF3-CABB-D392-25FCFC44058C}"/>
              </a:ext>
            </a:extLst>
          </p:cNvPr>
          <p:cNvGrpSpPr/>
          <p:nvPr/>
        </p:nvGrpSpPr>
        <p:grpSpPr>
          <a:xfrm>
            <a:off x="1059940" y="2339384"/>
            <a:ext cx="291808" cy="312689"/>
            <a:chOff x="0" y="0"/>
            <a:chExt cx="6350000" cy="6350000"/>
          </a:xfrm>
          <a:solidFill>
            <a:schemeClr val="bg1">
              <a:lumMod val="50000"/>
            </a:schemeClr>
          </a:solidFill>
        </p:grpSpPr>
        <p:sp>
          <p:nvSpPr>
            <p:cNvPr id="93" name="Freeform 21">
              <a:extLst>
                <a:ext uri="{FF2B5EF4-FFF2-40B4-BE49-F238E27FC236}">
                  <a16:creationId xmlns:a16="http://schemas.microsoft.com/office/drawing/2014/main" id="{BF76B981-020A-F784-8FD9-0D606887CC6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900"/>
            </a:p>
          </p:txBody>
        </p:sp>
      </p:grpSp>
      <p:sp>
        <p:nvSpPr>
          <p:cNvPr id="94" name="Freeform 22">
            <a:extLst>
              <a:ext uri="{FF2B5EF4-FFF2-40B4-BE49-F238E27FC236}">
                <a16:creationId xmlns:a16="http://schemas.microsoft.com/office/drawing/2014/main" id="{88EF97CF-2366-2155-88FF-F4CFC6188F68}"/>
              </a:ext>
            </a:extLst>
          </p:cNvPr>
          <p:cNvSpPr/>
          <p:nvPr/>
        </p:nvSpPr>
        <p:spPr>
          <a:xfrm>
            <a:off x="1087213" y="2415262"/>
            <a:ext cx="234028" cy="140434"/>
          </a:xfrm>
          <a:custGeom>
            <a:avLst/>
            <a:gdLst/>
            <a:ahLst/>
            <a:cxnLst/>
            <a:rect l="l" t="t" r="r" b="b"/>
            <a:pathLst>
              <a:path w="441860" h="247442">
                <a:moveTo>
                  <a:pt x="0" y="0"/>
                </a:moveTo>
                <a:lnTo>
                  <a:pt x="441860" y="0"/>
                </a:lnTo>
                <a:lnTo>
                  <a:pt x="441860" y="247442"/>
                </a:lnTo>
                <a:lnTo>
                  <a:pt x="0" y="2474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ZA" sz="1050"/>
          </a:p>
        </p:txBody>
      </p:sp>
      <p:sp>
        <p:nvSpPr>
          <p:cNvPr id="95" name="AutoShape 23">
            <a:extLst>
              <a:ext uri="{FF2B5EF4-FFF2-40B4-BE49-F238E27FC236}">
                <a16:creationId xmlns:a16="http://schemas.microsoft.com/office/drawing/2014/main" id="{FCB9C038-F09D-18D1-C259-50B1D487BBC8}"/>
              </a:ext>
            </a:extLst>
          </p:cNvPr>
          <p:cNvSpPr/>
          <p:nvPr/>
        </p:nvSpPr>
        <p:spPr>
          <a:xfrm flipV="1">
            <a:off x="1197630" y="2614856"/>
            <a:ext cx="103" cy="313813"/>
          </a:xfrm>
          <a:prstGeom prst="line">
            <a:avLst/>
          </a:prstGeom>
          <a:ln w="47625" cap="rnd">
            <a:solidFill>
              <a:srgbClr val="1E1D5F"/>
            </a:solidFill>
            <a:prstDash val="solid"/>
            <a:headEnd type="none" w="sm" len="sm"/>
            <a:tailEnd type="none" w="sm" len="sm"/>
          </a:ln>
        </p:spPr>
        <p:txBody>
          <a:bodyPr/>
          <a:lstStyle/>
          <a:p>
            <a:endParaRPr lang="en-ZA" sz="1050"/>
          </a:p>
        </p:txBody>
      </p:sp>
      <p:sp>
        <p:nvSpPr>
          <p:cNvPr id="96" name="Freeform 24">
            <a:extLst>
              <a:ext uri="{FF2B5EF4-FFF2-40B4-BE49-F238E27FC236}">
                <a16:creationId xmlns:a16="http://schemas.microsoft.com/office/drawing/2014/main" id="{A6A56FDC-0235-6A89-7AFA-EE4222CD683D}"/>
              </a:ext>
            </a:extLst>
          </p:cNvPr>
          <p:cNvSpPr/>
          <p:nvPr/>
        </p:nvSpPr>
        <p:spPr>
          <a:xfrm>
            <a:off x="1720701" y="2891328"/>
            <a:ext cx="890518" cy="715681"/>
          </a:xfrm>
          <a:custGeom>
            <a:avLst/>
            <a:gdLst/>
            <a:ahLst/>
            <a:cxnLst/>
            <a:rect l="l" t="t" r="r" b="b"/>
            <a:pathLst>
              <a:path w="1681358" h="1261019">
                <a:moveTo>
                  <a:pt x="0" y="0"/>
                </a:moveTo>
                <a:lnTo>
                  <a:pt x="1681359" y="0"/>
                </a:lnTo>
                <a:lnTo>
                  <a:pt x="1681359" y="1261018"/>
                </a:lnTo>
                <a:lnTo>
                  <a:pt x="0" y="1261018"/>
                </a:lnTo>
                <a:lnTo>
                  <a:pt x="0" y="0"/>
                </a:lnTo>
                <a:close/>
              </a:path>
            </a:pathLst>
          </a:custGeom>
          <a:solidFill>
            <a:schemeClr val="accent6"/>
          </a:solidFill>
        </p:spPr>
        <p:txBody>
          <a:bodyPr/>
          <a:lstStyle/>
          <a:p>
            <a:endParaRPr lang="en-ZA" sz="1050"/>
          </a:p>
        </p:txBody>
      </p:sp>
      <p:grpSp>
        <p:nvGrpSpPr>
          <p:cNvPr id="97" name="Group 25">
            <a:extLst>
              <a:ext uri="{FF2B5EF4-FFF2-40B4-BE49-F238E27FC236}">
                <a16:creationId xmlns:a16="http://schemas.microsoft.com/office/drawing/2014/main" id="{FB5B0963-1084-7957-C5F9-4CAA57B426DC}"/>
              </a:ext>
            </a:extLst>
          </p:cNvPr>
          <p:cNvGrpSpPr/>
          <p:nvPr/>
        </p:nvGrpSpPr>
        <p:grpSpPr>
          <a:xfrm>
            <a:off x="2073166" y="3847127"/>
            <a:ext cx="143798" cy="154087"/>
            <a:chOff x="0" y="0"/>
            <a:chExt cx="6350000" cy="6350000"/>
          </a:xfrm>
          <a:solidFill>
            <a:schemeClr val="bg1">
              <a:lumMod val="50000"/>
            </a:schemeClr>
          </a:solidFill>
        </p:grpSpPr>
        <p:sp>
          <p:nvSpPr>
            <p:cNvPr id="98" name="Freeform 26">
              <a:extLst>
                <a:ext uri="{FF2B5EF4-FFF2-40B4-BE49-F238E27FC236}">
                  <a16:creationId xmlns:a16="http://schemas.microsoft.com/office/drawing/2014/main" id="{E2457ABC-165F-F80F-2314-1A9C36786AE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1050"/>
            </a:p>
          </p:txBody>
        </p:sp>
      </p:grpSp>
      <p:grpSp>
        <p:nvGrpSpPr>
          <p:cNvPr id="99" name="Group 27">
            <a:extLst>
              <a:ext uri="{FF2B5EF4-FFF2-40B4-BE49-F238E27FC236}">
                <a16:creationId xmlns:a16="http://schemas.microsoft.com/office/drawing/2014/main" id="{4CBD838C-71C8-6714-1589-384C3E5C7AF9}"/>
              </a:ext>
            </a:extLst>
          </p:cNvPr>
          <p:cNvGrpSpPr/>
          <p:nvPr/>
        </p:nvGrpSpPr>
        <p:grpSpPr>
          <a:xfrm>
            <a:off x="2003302" y="2339384"/>
            <a:ext cx="291808" cy="312689"/>
            <a:chOff x="0" y="0"/>
            <a:chExt cx="6350000" cy="6350000"/>
          </a:xfrm>
          <a:solidFill>
            <a:schemeClr val="bg1">
              <a:lumMod val="50000"/>
            </a:schemeClr>
          </a:solidFill>
        </p:grpSpPr>
        <p:sp>
          <p:nvSpPr>
            <p:cNvPr id="100" name="Freeform 28">
              <a:extLst>
                <a:ext uri="{FF2B5EF4-FFF2-40B4-BE49-F238E27FC236}">
                  <a16:creationId xmlns:a16="http://schemas.microsoft.com/office/drawing/2014/main" id="{64CE5D32-64A2-1858-1CFE-76F755044DF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900"/>
            </a:p>
          </p:txBody>
        </p:sp>
      </p:grpSp>
      <p:sp>
        <p:nvSpPr>
          <p:cNvPr id="101" name="Freeform 29">
            <a:extLst>
              <a:ext uri="{FF2B5EF4-FFF2-40B4-BE49-F238E27FC236}">
                <a16:creationId xmlns:a16="http://schemas.microsoft.com/office/drawing/2014/main" id="{B279D5C9-1822-E108-0D17-460660EF2676}"/>
              </a:ext>
            </a:extLst>
          </p:cNvPr>
          <p:cNvSpPr/>
          <p:nvPr/>
        </p:nvSpPr>
        <p:spPr>
          <a:xfrm>
            <a:off x="2058237" y="2385501"/>
            <a:ext cx="175426" cy="207998"/>
          </a:xfrm>
          <a:custGeom>
            <a:avLst/>
            <a:gdLst/>
            <a:ahLst/>
            <a:cxnLst/>
            <a:rect l="l" t="t" r="r" b="b"/>
            <a:pathLst>
              <a:path w="331215" h="366489">
                <a:moveTo>
                  <a:pt x="0" y="0"/>
                </a:moveTo>
                <a:lnTo>
                  <a:pt x="331215" y="0"/>
                </a:lnTo>
                <a:lnTo>
                  <a:pt x="331215" y="366489"/>
                </a:lnTo>
                <a:lnTo>
                  <a:pt x="0" y="3664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ZA" sz="1050"/>
          </a:p>
        </p:txBody>
      </p:sp>
      <p:sp>
        <p:nvSpPr>
          <p:cNvPr id="102" name="AutoShape 30">
            <a:extLst>
              <a:ext uri="{FF2B5EF4-FFF2-40B4-BE49-F238E27FC236}">
                <a16:creationId xmlns:a16="http://schemas.microsoft.com/office/drawing/2014/main" id="{9398AD5D-CE21-361F-1366-CFA80CBBE168}"/>
              </a:ext>
            </a:extLst>
          </p:cNvPr>
          <p:cNvSpPr/>
          <p:nvPr/>
        </p:nvSpPr>
        <p:spPr>
          <a:xfrm flipV="1">
            <a:off x="2140992" y="2614865"/>
            <a:ext cx="103" cy="313813"/>
          </a:xfrm>
          <a:prstGeom prst="line">
            <a:avLst/>
          </a:prstGeom>
          <a:ln w="47625" cap="rnd">
            <a:solidFill>
              <a:srgbClr val="1E1D5F"/>
            </a:solidFill>
            <a:prstDash val="solid"/>
            <a:headEnd type="none" w="sm" len="sm"/>
            <a:tailEnd type="none" w="sm" len="sm"/>
          </a:ln>
        </p:spPr>
        <p:txBody>
          <a:bodyPr/>
          <a:lstStyle/>
          <a:p>
            <a:endParaRPr lang="en-ZA" sz="1050"/>
          </a:p>
        </p:txBody>
      </p:sp>
      <p:sp>
        <p:nvSpPr>
          <p:cNvPr id="103" name="Freeform 31">
            <a:extLst>
              <a:ext uri="{FF2B5EF4-FFF2-40B4-BE49-F238E27FC236}">
                <a16:creationId xmlns:a16="http://schemas.microsoft.com/office/drawing/2014/main" id="{747BCF13-5ACF-EFA9-98C3-F8202AA12AD6}"/>
              </a:ext>
            </a:extLst>
          </p:cNvPr>
          <p:cNvSpPr/>
          <p:nvPr/>
        </p:nvSpPr>
        <p:spPr>
          <a:xfrm>
            <a:off x="2664063" y="2891328"/>
            <a:ext cx="890518" cy="715681"/>
          </a:xfrm>
          <a:custGeom>
            <a:avLst/>
            <a:gdLst/>
            <a:ahLst/>
            <a:cxnLst/>
            <a:rect l="l" t="t" r="r" b="b"/>
            <a:pathLst>
              <a:path w="1681358" h="1261019">
                <a:moveTo>
                  <a:pt x="0" y="0"/>
                </a:moveTo>
                <a:lnTo>
                  <a:pt x="1681359" y="0"/>
                </a:lnTo>
                <a:lnTo>
                  <a:pt x="1681359" y="1261018"/>
                </a:lnTo>
                <a:lnTo>
                  <a:pt x="0" y="1261018"/>
                </a:lnTo>
                <a:lnTo>
                  <a:pt x="0" y="0"/>
                </a:lnTo>
                <a:close/>
              </a:path>
            </a:pathLst>
          </a:custGeom>
          <a:solidFill>
            <a:schemeClr val="accent6"/>
          </a:solidFill>
        </p:spPr>
        <p:txBody>
          <a:bodyPr/>
          <a:lstStyle/>
          <a:p>
            <a:endParaRPr lang="en-ZA" sz="1050"/>
          </a:p>
        </p:txBody>
      </p:sp>
      <p:grpSp>
        <p:nvGrpSpPr>
          <p:cNvPr id="104" name="Group 32">
            <a:extLst>
              <a:ext uri="{FF2B5EF4-FFF2-40B4-BE49-F238E27FC236}">
                <a16:creationId xmlns:a16="http://schemas.microsoft.com/office/drawing/2014/main" id="{03F8B1F1-8E6A-AC8E-D236-A2943C84FD90}"/>
              </a:ext>
            </a:extLst>
          </p:cNvPr>
          <p:cNvGrpSpPr/>
          <p:nvPr/>
        </p:nvGrpSpPr>
        <p:grpSpPr>
          <a:xfrm>
            <a:off x="3016528" y="3847127"/>
            <a:ext cx="143798" cy="154087"/>
            <a:chOff x="0" y="0"/>
            <a:chExt cx="6350000" cy="6350000"/>
          </a:xfrm>
          <a:solidFill>
            <a:schemeClr val="bg1">
              <a:lumMod val="50000"/>
            </a:schemeClr>
          </a:solidFill>
        </p:grpSpPr>
        <p:sp>
          <p:nvSpPr>
            <p:cNvPr id="105" name="Freeform 33">
              <a:extLst>
                <a:ext uri="{FF2B5EF4-FFF2-40B4-BE49-F238E27FC236}">
                  <a16:creationId xmlns:a16="http://schemas.microsoft.com/office/drawing/2014/main" id="{9C14E6F6-BFC6-5CB0-1C8A-2BB58483479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1050"/>
            </a:p>
          </p:txBody>
        </p:sp>
      </p:grpSp>
      <p:grpSp>
        <p:nvGrpSpPr>
          <p:cNvPr id="106" name="Group 34">
            <a:extLst>
              <a:ext uri="{FF2B5EF4-FFF2-40B4-BE49-F238E27FC236}">
                <a16:creationId xmlns:a16="http://schemas.microsoft.com/office/drawing/2014/main" id="{A558CECC-5A0F-3C8B-6CAD-C9ACA10B9978}"/>
              </a:ext>
            </a:extLst>
          </p:cNvPr>
          <p:cNvGrpSpPr/>
          <p:nvPr/>
        </p:nvGrpSpPr>
        <p:grpSpPr>
          <a:xfrm>
            <a:off x="2946664" y="2339384"/>
            <a:ext cx="291808" cy="312689"/>
            <a:chOff x="0" y="0"/>
            <a:chExt cx="6350000" cy="6350000"/>
          </a:xfrm>
          <a:solidFill>
            <a:schemeClr val="bg1">
              <a:lumMod val="50000"/>
            </a:schemeClr>
          </a:solidFill>
        </p:grpSpPr>
        <p:sp>
          <p:nvSpPr>
            <p:cNvPr id="107" name="Freeform 35">
              <a:extLst>
                <a:ext uri="{FF2B5EF4-FFF2-40B4-BE49-F238E27FC236}">
                  <a16:creationId xmlns:a16="http://schemas.microsoft.com/office/drawing/2014/main" id="{4F964C0F-218F-BF4A-49F0-95D85FC5FF4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900"/>
            </a:p>
          </p:txBody>
        </p:sp>
      </p:grpSp>
      <p:sp>
        <p:nvSpPr>
          <p:cNvPr id="108" name="Freeform 36">
            <a:extLst>
              <a:ext uri="{FF2B5EF4-FFF2-40B4-BE49-F238E27FC236}">
                <a16:creationId xmlns:a16="http://schemas.microsoft.com/office/drawing/2014/main" id="{C7F2D20F-EECC-1B39-E368-D55F2868D20E}"/>
              </a:ext>
            </a:extLst>
          </p:cNvPr>
          <p:cNvSpPr/>
          <p:nvPr/>
        </p:nvSpPr>
        <p:spPr>
          <a:xfrm>
            <a:off x="2995815" y="2404319"/>
            <a:ext cx="187680" cy="165275"/>
          </a:xfrm>
          <a:custGeom>
            <a:avLst/>
            <a:gdLst/>
            <a:ahLst/>
            <a:cxnLst/>
            <a:rect l="l" t="t" r="r" b="b"/>
            <a:pathLst>
              <a:path w="354351" h="291212">
                <a:moveTo>
                  <a:pt x="0" y="0"/>
                </a:moveTo>
                <a:lnTo>
                  <a:pt x="354351" y="0"/>
                </a:lnTo>
                <a:lnTo>
                  <a:pt x="354351" y="291212"/>
                </a:lnTo>
                <a:lnTo>
                  <a:pt x="0" y="291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ZA" sz="1050"/>
          </a:p>
        </p:txBody>
      </p:sp>
      <p:sp>
        <p:nvSpPr>
          <p:cNvPr id="109" name="AutoShape 37">
            <a:extLst>
              <a:ext uri="{FF2B5EF4-FFF2-40B4-BE49-F238E27FC236}">
                <a16:creationId xmlns:a16="http://schemas.microsoft.com/office/drawing/2014/main" id="{A5B8AC80-04AC-EFF6-0CEA-E57DB032AB3C}"/>
              </a:ext>
            </a:extLst>
          </p:cNvPr>
          <p:cNvSpPr/>
          <p:nvPr/>
        </p:nvSpPr>
        <p:spPr>
          <a:xfrm flipV="1">
            <a:off x="3084354" y="2614856"/>
            <a:ext cx="103" cy="313813"/>
          </a:xfrm>
          <a:prstGeom prst="line">
            <a:avLst/>
          </a:prstGeom>
          <a:ln w="47625" cap="rnd">
            <a:solidFill>
              <a:srgbClr val="1E1D5F"/>
            </a:solidFill>
            <a:prstDash val="solid"/>
            <a:headEnd type="none" w="sm" len="sm"/>
            <a:tailEnd type="none" w="sm" len="sm"/>
          </a:ln>
        </p:spPr>
        <p:txBody>
          <a:bodyPr/>
          <a:lstStyle/>
          <a:p>
            <a:endParaRPr lang="en-ZA" sz="1050"/>
          </a:p>
        </p:txBody>
      </p:sp>
      <p:sp>
        <p:nvSpPr>
          <p:cNvPr id="110" name="Freeform 38">
            <a:extLst>
              <a:ext uri="{FF2B5EF4-FFF2-40B4-BE49-F238E27FC236}">
                <a16:creationId xmlns:a16="http://schemas.microsoft.com/office/drawing/2014/main" id="{5FB9D9B1-A0D4-32C1-0CA1-7F8E992DD9BB}"/>
              </a:ext>
            </a:extLst>
          </p:cNvPr>
          <p:cNvSpPr/>
          <p:nvPr/>
        </p:nvSpPr>
        <p:spPr>
          <a:xfrm>
            <a:off x="3607425" y="2891328"/>
            <a:ext cx="890518" cy="715681"/>
          </a:xfrm>
          <a:custGeom>
            <a:avLst/>
            <a:gdLst/>
            <a:ahLst/>
            <a:cxnLst/>
            <a:rect l="l" t="t" r="r" b="b"/>
            <a:pathLst>
              <a:path w="1681358" h="1261019">
                <a:moveTo>
                  <a:pt x="0" y="0"/>
                </a:moveTo>
                <a:lnTo>
                  <a:pt x="1681359" y="0"/>
                </a:lnTo>
                <a:lnTo>
                  <a:pt x="1681359" y="1261018"/>
                </a:lnTo>
                <a:lnTo>
                  <a:pt x="0" y="1261018"/>
                </a:lnTo>
                <a:lnTo>
                  <a:pt x="0" y="0"/>
                </a:lnTo>
                <a:close/>
              </a:path>
            </a:pathLst>
          </a:custGeom>
          <a:solidFill>
            <a:schemeClr val="accent1"/>
          </a:solidFill>
        </p:spPr>
        <p:txBody>
          <a:bodyPr/>
          <a:lstStyle/>
          <a:p>
            <a:endParaRPr lang="en-ZA" sz="1050"/>
          </a:p>
        </p:txBody>
      </p:sp>
      <p:grpSp>
        <p:nvGrpSpPr>
          <p:cNvPr id="111" name="Group 39">
            <a:extLst>
              <a:ext uri="{FF2B5EF4-FFF2-40B4-BE49-F238E27FC236}">
                <a16:creationId xmlns:a16="http://schemas.microsoft.com/office/drawing/2014/main" id="{86746788-10E5-54F5-082E-1C2C6C0F5375}"/>
              </a:ext>
            </a:extLst>
          </p:cNvPr>
          <p:cNvGrpSpPr/>
          <p:nvPr/>
        </p:nvGrpSpPr>
        <p:grpSpPr>
          <a:xfrm>
            <a:off x="3959890" y="3847127"/>
            <a:ext cx="143798" cy="154087"/>
            <a:chOff x="0" y="0"/>
            <a:chExt cx="6350000" cy="6350000"/>
          </a:xfrm>
          <a:solidFill>
            <a:schemeClr val="bg1">
              <a:lumMod val="50000"/>
            </a:schemeClr>
          </a:solidFill>
        </p:grpSpPr>
        <p:sp>
          <p:nvSpPr>
            <p:cNvPr id="112" name="Freeform 40">
              <a:extLst>
                <a:ext uri="{FF2B5EF4-FFF2-40B4-BE49-F238E27FC236}">
                  <a16:creationId xmlns:a16="http://schemas.microsoft.com/office/drawing/2014/main" id="{16F78D2E-866B-CEF4-B845-6C49FC48374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1050"/>
            </a:p>
          </p:txBody>
        </p:sp>
      </p:grpSp>
      <p:grpSp>
        <p:nvGrpSpPr>
          <p:cNvPr id="113" name="Group 41">
            <a:extLst>
              <a:ext uri="{FF2B5EF4-FFF2-40B4-BE49-F238E27FC236}">
                <a16:creationId xmlns:a16="http://schemas.microsoft.com/office/drawing/2014/main" id="{F8783E14-5722-CE9B-6933-019844DD2049}"/>
              </a:ext>
            </a:extLst>
          </p:cNvPr>
          <p:cNvGrpSpPr/>
          <p:nvPr/>
        </p:nvGrpSpPr>
        <p:grpSpPr>
          <a:xfrm>
            <a:off x="3890026" y="2339384"/>
            <a:ext cx="291808" cy="312689"/>
            <a:chOff x="0" y="0"/>
            <a:chExt cx="6350000" cy="6350000"/>
          </a:xfrm>
          <a:solidFill>
            <a:schemeClr val="bg1">
              <a:lumMod val="50000"/>
            </a:schemeClr>
          </a:solidFill>
        </p:grpSpPr>
        <p:sp>
          <p:nvSpPr>
            <p:cNvPr id="114" name="Freeform 42">
              <a:extLst>
                <a:ext uri="{FF2B5EF4-FFF2-40B4-BE49-F238E27FC236}">
                  <a16:creationId xmlns:a16="http://schemas.microsoft.com/office/drawing/2014/main" id="{5C63659F-32C2-1055-995C-E1074EFA4E6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900"/>
            </a:p>
          </p:txBody>
        </p:sp>
      </p:grpSp>
      <p:sp>
        <p:nvSpPr>
          <p:cNvPr id="115" name="Freeform 43">
            <a:extLst>
              <a:ext uri="{FF2B5EF4-FFF2-40B4-BE49-F238E27FC236}">
                <a16:creationId xmlns:a16="http://schemas.microsoft.com/office/drawing/2014/main" id="{9BE7BA25-24EB-A470-0F90-B62C48F789D8}"/>
              </a:ext>
            </a:extLst>
          </p:cNvPr>
          <p:cNvSpPr/>
          <p:nvPr/>
        </p:nvSpPr>
        <p:spPr>
          <a:xfrm>
            <a:off x="3943086" y="2408427"/>
            <a:ext cx="179398" cy="155950"/>
          </a:xfrm>
          <a:custGeom>
            <a:avLst/>
            <a:gdLst/>
            <a:ahLst/>
            <a:cxnLst/>
            <a:rect l="l" t="t" r="r" b="b"/>
            <a:pathLst>
              <a:path w="338715" h="274782">
                <a:moveTo>
                  <a:pt x="0" y="0"/>
                </a:moveTo>
                <a:lnTo>
                  <a:pt x="338715" y="0"/>
                </a:lnTo>
                <a:lnTo>
                  <a:pt x="338715" y="274782"/>
                </a:lnTo>
                <a:lnTo>
                  <a:pt x="0" y="2747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ZA" sz="1050"/>
          </a:p>
        </p:txBody>
      </p:sp>
      <p:sp>
        <p:nvSpPr>
          <p:cNvPr id="116" name="AutoShape 44">
            <a:extLst>
              <a:ext uri="{FF2B5EF4-FFF2-40B4-BE49-F238E27FC236}">
                <a16:creationId xmlns:a16="http://schemas.microsoft.com/office/drawing/2014/main" id="{C89097C4-9BD3-F1AB-0ECF-AC3E7D973717}"/>
              </a:ext>
            </a:extLst>
          </p:cNvPr>
          <p:cNvSpPr/>
          <p:nvPr/>
        </p:nvSpPr>
        <p:spPr>
          <a:xfrm flipV="1">
            <a:off x="4027716" y="2614856"/>
            <a:ext cx="103" cy="313813"/>
          </a:xfrm>
          <a:prstGeom prst="line">
            <a:avLst/>
          </a:prstGeom>
          <a:ln w="47625" cap="rnd">
            <a:solidFill>
              <a:srgbClr val="1E1D5F"/>
            </a:solidFill>
            <a:prstDash val="solid"/>
            <a:headEnd type="none" w="sm" len="sm"/>
            <a:tailEnd type="none" w="sm" len="sm"/>
          </a:ln>
        </p:spPr>
        <p:txBody>
          <a:bodyPr/>
          <a:lstStyle/>
          <a:p>
            <a:endParaRPr lang="en-ZA" sz="1050"/>
          </a:p>
        </p:txBody>
      </p:sp>
      <p:sp>
        <p:nvSpPr>
          <p:cNvPr id="117" name="Freeform 45">
            <a:extLst>
              <a:ext uri="{FF2B5EF4-FFF2-40B4-BE49-F238E27FC236}">
                <a16:creationId xmlns:a16="http://schemas.microsoft.com/office/drawing/2014/main" id="{C932CA66-333D-A76C-13C8-FA68DC45BDBB}"/>
              </a:ext>
            </a:extLst>
          </p:cNvPr>
          <p:cNvSpPr/>
          <p:nvPr/>
        </p:nvSpPr>
        <p:spPr>
          <a:xfrm>
            <a:off x="4550787" y="2891328"/>
            <a:ext cx="890518" cy="715681"/>
          </a:xfrm>
          <a:custGeom>
            <a:avLst/>
            <a:gdLst/>
            <a:ahLst/>
            <a:cxnLst/>
            <a:rect l="l" t="t" r="r" b="b"/>
            <a:pathLst>
              <a:path w="1681358" h="1261019">
                <a:moveTo>
                  <a:pt x="0" y="0"/>
                </a:moveTo>
                <a:lnTo>
                  <a:pt x="1681358" y="0"/>
                </a:lnTo>
                <a:lnTo>
                  <a:pt x="1681358" y="1261018"/>
                </a:lnTo>
                <a:lnTo>
                  <a:pt x="0" y="1261018"/>
                </a:lnTo>
                <a:lnTo>
                  <a:pt x="0" y="0"/>
                </a:lnTo>
                <a:close/>
              </a:path>
            </a:pathLst>
          </a:custGeom>
          <a:solidFill>
            <a:schemeClr val="accent1"/>
          </a:solidFill>
        </p:spPr>
        <p:txBody>
          <a:bodyPr/>
          <a:lstStyle/>
          <a:p>
            <a:endParaRPr lang="en-ZA" sz="1050"/>
          </a:p>
        </p:txBody>
      </p:sp>
      <p:grpSp>
        <p:nvGrpSpPr>
          <p:cNvPr id="118" name="Group 46">
            <a:extLst>
              <a:ext uri="{FF2B5EF4-FFF2-40B4-BE49-F238E27FC236}">
                <a16:creationId xmlns:a16="http://schemas.microsoft.com/office/drawing/2014/main" id="{41573595-109A-7182-857E-7A0CFD701B1C}"/>
              </a:ext>
            </a:extLst>
          </p:cNvPr>
          <p:cNvGrpSpPr/>
          <p:nvPr/>
        </p:nvGrpSpPr>
        <p:grpSpPr>
          <a:xfrm>
            <a:off x="4903252" y="3847127"/>
            <a:ext cx="143798" cy="154087"/>
            <a:chOff x="0" y="0"/>
            <a:chExt cx="6350000" cy="6350000"/>
          </a:xfrm>
          <a:solidFill>
            <a:schemeClr val="bg1">
              <a:lumMod val="50000"/>
            </a:schemeClr>
          </a:solidFill>
        </p:grpSpPr>
        <p:sp>
          <p:nvSpPr>
            <p:cNvPr id="119" name="Freeform 47">
              <a:extLst>
                <a:ext uri="{FF2B5EF4-FFF2-40B4-BE49-F238E27FC236}">
                  <a16:creationId xmlns:a16="http://schemas.microsoft.com/office/drawing/2014/main" id="{355A4E60-AC44-BE0C-48D3-C448745C7CA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1050"/>
            </a:p>
          </p:txBody>
        </p:sp>
      </p:grpSp>
      <p:grpSp>
        <p:nvGrpSpPr>
          <p:cNvPr id="120" name="Group 48">
            <a:extLst>
              <a:ext uri="{FF2B5EF4-FFF2-40B4-BE49-F238E27FC236}">
                <a16:creationId xmlns:a16="http://schemas.microsoft.com/office/drawing/2014/main" id="{41569169-E2E7-09EF-9B29-F10F819FB404}"/>
              </a:ext>
            </a:extLst>
          </p:cNvPr>
          <p:cNvGrpSpPr/>
          <p:nvPr/>
        </p:nvGrpSpPr>
        <p:grpSpPr>
          <a:xfrm>
            <a:off x="4833388" y="2339384"/>
            <a:ext cx="291808" cy="312689"/>
            <a:chOff x="0" y="0"/>
            <a:chExt cx="6350000" cy="6350000"/>
          </a:xfrm>
          <a:solidFill>
            <a:schemeClr val="bg1">
              <a:lumMod val="50000"/>
            </a:schemeClr>
          </a:solidFill>
        </p:grpSpPr>
        <p:sp>
          <p:nvSpPr>
            <p:cNvPr id="121" name="Freeform 49">
              <a:extLst>
                <a:ext uri="{FF2B5EF4-FFF2-40B4-BE49-F238E27FC236}">
                  <a16:creationId xmlns:a16="http://schemas.microsoft.com/office/drawing/2014/main" id="{2657A63C-A896-A71C-F7CF-153944549D9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900"/>
            </a:p>
          </p:txBody>
        </p:sp>
      </p:grpSp>
      <p:sp>
        <p:nvSpPr>
          <p:cNvPr id="122" name="Freeform 50">
            <a:extLst>
              <a:ext uri="{FF2B5EF4-FFF2-40B4-BE49-F238E27FC236}">
                <a16:creationId xmlns:a16="http://schemas.microsoft.com/office/drawing/2014/main" id="{DEB24C82-BFE5-8B37-9959-250636F603EE}"/>
              </a:ext>
            </a:extLst>
          </p:cNvPr>
          <p:cNvSpPr/>
          <p:nvPr/>
        </p:nvSpPr>
        <p:spPr>
          <a:xfrm>
            <a:off x="4895605" y="2399018"/>
            <a:ext cx="159997" cy="177312"/>
          </a:xfrm>
          <a:custGeom>
            <a:avLst/>
            <a:gdLst/>
            <a:ahLst/>
            <a:cxnLst/>
            <a:rect l="l" t="t" r="r" b="b"/>
            <a:pathLst>
              <a:path w="302085" h="312421">
                <a:moveTo>
                  <a:pt x="0" y="0"/>
                </a:moveTo>
                <a:lnTo>
                  <a:pt x="302085" y="0"/>
                </a:lnTo>
                <a:lnTo>
                  <a:pt x="302085" y="312421"/>
                </a:lnTo>
                <a:lnTo>
                  <a:pt x="0" y="3124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ZA" sz="1050"/>
          </a:p>
        </p:txBody>
      </p:sp>
      <p:sp>
        <p:nvSpPr>
          <p:cNvPr id="123" name="AutoShape 51">
            <a:extLst>
              <a:ext uri="{FF2B5EF4-FFF2-40B4-BE49-F238E27FC236}">
                <a16:creationId xmlns:a16="http://schemas.microsoft.com/office/drawing/2014/main" id="{73AE6216-B44E-F1F3-F145-489C4DAD9901}"/>
              </a:ext>
            </a:extLst>
          </p:cNvPr>
          <p:cNvSpPr/>
          <p:nvPr/>
        </p:nvSpPr>
        <p:spPr>
          <a:xfrm flipV="1">
            <a:off x="4971078" y="2614856"/>
            <a:ext cx="103" cy="313813"/>
          </a:xfrm>
          <a:prstGeom prst="line">
            <a:avLst/>
          </a:prstGeom>
          <a:ln w="47625" cap="rnd">
            <a:solidFill>
              <a:srgbClr val="1E1D5F"/>
            </a:solidFill>
            <a:prstDash val="solid"/>
            <a:headEnd type="none" w="sm" len="sm"/>
            <a:tailEnd type="none" w="sm" len="sm"/>
          </a:ln>
        </p:spPr>
        <p:txBody>
          <a:bodyPr/>
          <a:lstStyle/>
          <a:p>
            <a:endParaRPr lang="en-ZA" sz="1050"/>
          </a:p>
        </p:txBody>
      </p:sp>
      <p:sp>
        <p:nvSpPr>
          <p:cNvPr id="124" name="AutoShape 52">
            <a:extLst>
              <a:ext uri="{FF2B5EF4-FFF2-40B4-BE49-F238E27FC236}">
                <a16:creationId xmlns:a16="http://schemas.microsoft.com/office/drawing/2014/main" id="{862A78A7-F088-C9C4-1D97-3A3BCE7872E6}"/>
              </a:ext>
            </a:extLst>
          </p:cNvPr>
          <p:cNvSpPr/>
          <p:nvPr/>
        </p:nvSpPr>
        <p:spPr>
          <a:xfrm>
            <a:off x="5847580" y="3886734"/>
            <a:ext cx="2515735" cy="10696"/>
          </a:xfrm>
          <a:prstGeom prst="line">
            <a:avLst/>
          </a:prstGeom>
          <a:ln w="76200" cap="flat">
            <a:solidFill>
              <a:srgbClr val="1E1D5F"/>
            </a:solidFill>
            <a:prstDash val="solid"/>
            <a:headEnd type="none" w="sm" len="sm"/>
            <a:tailEnd type="none" w="sm" len="sm"/>
          </a:ln>
        </p:spPr>
        <p:txBody>
          <a:bodyPr/>
          <a:lstStyle/>
          <a:p>
            <a:endParaRPr lang="en-ZA" sz="1050"/>
          </a:p>
        </p:txBody>
      </p:sp>
      <p:sp>
        <p:nvSpPr>
          <p:cNvPr id="125" name="Freeform 53">
            <a:extLst>
              <a:ext uri="{FF2B5EF4-FFF2-40B4-BE49-F238E27FC236}">
                <a16:creationId xmlns:a16="http://schemas.microsoft.com/office/drawing/2014/main" id="{582E932A-948D-6E76-8888-1706609633C8}"/>
              </a:ext>
            </a:extLst>
          </p:cNvPr>
          <p:cNvSpPr/>
          <p:nvPr/>
        </p:nvSpPr>
        <p:spPr>
          <a:xfrm>
            <a:off x="5495116" y="2891328"/>
            <a:ext cx="890518" cy="715681"/>
          </a:xfrm>
          <a:custGeom>
            <a:avLst/>
            <a:gdLst/>
            <a:ahLst/>
            <a:cxnLst/>
            <a:rect l="l" t="t" r="r" b="b"/>
            <a:pathLst>
              <a:path w="1681358" h="1261019">
                <a:moveTo>
                  <a:pt x="0" y="0"/>
                </a:moveTo>
                <a:lnTo>
                  <a:pt x="1681358" y="0"/>
                </a:lnTo>
                <a:lnTo>
                  <a:pt x="1681358" y="1261018"/>
                </a:lnTo>
                <a:lnTo>
                  <a:pt x="0" y="1261018"/>
                </a:lnTo>
                <a:lnTo>
                  <a:pt x="0" y="0"/>
                </a:lnTo>
                <a:close/>
              </a:path>
            </a:pathLst>
          </a:custGeom>
          <a:solidFill>
            <a:schemeClr val="accent1"/>
          </a:solidFill>
        </p:spPr>
        <p:txBody>
          <a:bodyPr/>
          <a:lstStyle/>
          <a:p>
            <a:endParaRPr lang="en-ZA" sz="1050"/>
          </a:p>
        </p:txBody>
      </p:sp>
      <p:grpSp>
        <p:nvGrpSpPr>
          <p:cNvPr id="126" name="Group 54">
            <a:extLst>
              <a:ext uri="{FF2B5EF4-FFF2-40B4-BE49-F238E27FC236}">
                <a16:creationId xmlns:a16="http://schemas.microsoft.com/office/drawing/2014/main" id="{BC825A50-D36A-E24A-913F-ACFFD947E890}"/>
              </a:ext>
            </a:extLst>
          </p:cNvPr>
          <p:cNvGrpSpPr/>
          <p:nvPr/>
        </p:nvGrpSpPr>
        <p:grpSpPr>
          <a:xfrm>
            <a:off x="5847580" y="3828281"/>
            <a:ext cx="143798" cy="154087"/>
            <a:chOff x="0" y="0"/>
            <a:chExt cx="6350000" cy="6350000"/>
          </a:xfrm>
          <a:solidFill>
            <a:schemeClr val="bg1">
              <a:lumMod val="50000"/>
            </a:schemeClr>
          </a:solidFill>
        </p:grpSpPr>
        <p:sp>
          <p:nvSpPr>
            <p:cNvPr id="127" name="Freeform 55">
              <a:extLst>
                <a:ext uri="{FF2B5EF4-FFF2-40B4-BE49-F238E27FC236}">
                  <a16:creationId xmlns:a16="http://schemas.microsoft.com/office/drawing/2014/main" id="{134EB777-574C-6794-9DAA-E1614D57127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1050"/>
            </a:p>
          </p:txBody>
        </p:sp>
      </p:grpSp>
      <p:grpSp>
        <p:nvGrpSpPr>
          <p:cNvPr id="128" name="Group 56">
            <a:extLst>
              <a:ext uri="{FF2B5EF4-FFF2-40B4-BE49-F238E27FC236}">
                <a16:creationId xmlns:a16="http://schemas.microsoft.com/office/drawing/2014/main" id="{1E472BB1-DB7D-BA0B-0905-4C9D211A5772}"/>
              </a:ext>
            </a:extLst>
          </p:cNvPr>
          <p:cNvGrpSpPr/>
          <p:nvPr/>
        </p:nvGrpSpPr>
        <p:grpSpPr>
          <a:xfrm>
            <a:off x="5777717" y="2339384"/>
            <a:ext cx="291808" cy="312689"/>
            <a:chOff x="0" y="0"/>
            <a:chExt cx="6350000" cy="6350000"/>
          </a:xfrm>
          <a:solidFill>
            <a:schemeClr val="bg1">
              <a:lumMod val="50000"/>
            </a:schemeClr>
          </a:solidFill>
        </p:grpSpPr>
        <p:sp>
          <p:nvSpPr>
            <p:cNvPr id="129" name="Freeform 57">
              <a:extLst>
                <a:ext uri="{FF2B5EF4-FFF2-40B4-BE49-F238E27FC236}">
                  <a16:creationId xmlns:a16="http://schemas.microsoft.com/office/drawing/2014/main" id="{84ED6D2C-4987-95F1-56FE-47EEA8E6E3C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900"/>
            </a:p>
          </p:txBody>
        </p:sp>
      </p:grpSp>
      <p:sp>
        <p:nvSpPr>
          <p:cNvPr id="130" name="Freeform 58">
            <a:extLst>
              <a:ext uri="{FF2B5EF4-FFF2-40B4-BE49-F238E27FC236}">
                <a16:creationId xmlns:a16="http://schemas.microsoft.com/office/drawing/2014/main" id="{C3FEB096-7348-50B2-6F0E-0D82D236693A}"/>
              </a:ext>
            </a:extLst>
          </p:cNvPr>
          <p:cNvSpPr/>
          <p:nvPr/>
        </p:nvSpPr>
        <p:spPr>
          <a:xfrm>
            <a:off x="5804990" y="2415262"/>
            <a:ext cx="234028" cy="140434"/>
          </a:xfrm>
          <a:custGeom>
            <a:avLst/>
            <a:gdLst/>
            <a:ahLst/>
            <a:cxnLst/>
            <a:rect l="l" t="t" r="r" b="b"/>
            <a:pathLst>
              <a:path w="441860" h="247442">
                <a:moveTo>
                  <a:pt x="0" y="0"/>
                </a:moveTo>
                <a:lnTo>
                  <a:pt x="441860" y="0"/>
                </a:lnTo>
                <a:lnTo>
                  <a:pt x="441860" y="247442"/>
                </a:lnTo>
                <a:lnTo>
                  <a:pt x="0" y="247442"/>
                </a:lnTo>
                <a:lnTo>
                  <a:pt x="0" y="0"/>
                </a:lnTo>
                <a:close/>
              </a:path>
            </a:pathLst>
          </a:custGeom>
          <a:blipFill>
            <a:blip r:embed="rId3">
              <a:extLst>
                <a:ext uri="{96DAC541-7B7A-43D3-8B79-37D633B846F1}">
                  <asvg:svgBlip xmlns:asvg="http://schemas.microsoft.com/office/drawing/2016/SVG/main" r:embed="rId13"/>
                </a:ext>
              </a:extLst>
            </a:blip>
            <a:stretch>
              <a:fillRect/>
            </a:stretch>
          </a:blipFill>
        </p:spPr>
        <p:txBody>
          <a:bodyPr/>
          <a:lstStyle/>
          <a:p>
            <a:endParaRPr lang="en-ZA" sz="1050"/>
          </a:p>
        </p:txBody>
      </p:sp>
      <p:sp>
        <p:nvSpPr>
          <p:cNvPr id="131" name="AutoShape 59">
            <a:extLst>
              <a:ext uri="{FF2B5EF4-FFF2-40B4-BE49-F238E27FC236}">
                <a16:creationId xmlns:a16="http://schemas.microsoft.com/office/drawing/2014/main" id="{F35AEE95-C7E7-1650-A107-4029CAC3EB3D}"/>
              </a:ext>
            </a:extLst>
          </p:cNvPr>
          <p:cNvSpPr/>
          <p:nvPr/>
        </p:nvSpPr>
        <p:spPr>
          <a:xfrm flipV="1">
            <a:off x="5915407" y="2614856"/>
            <a:ext cx="103" cy="313813"/>
          </a:xfrm>
          <a:prstGeom prst="line">
            <a:avLst/>
          </a:prstGeom>
          <a:ln w="47625" cap="rnd">
            <a:solidFill>
              <a:srgbClr val="1E1D5F"/>
            </a:solidFill>
            <a:prstDash val="solid"/>
            <a:headEnd type="none" w="sm" len="sm"/>
            <a:tailEnd type="none" w="sm" len="sm"/>
          </a:ln>
        </p:spPr>
        <p:txBody>
          <a:bodyPr/>
          <a:lstStyle/>
          <a:p>
            <a:endParaRPr lang="en-ZA" sz="1050"/>
          </a:p>
        </p:txBody>
      </p:sp>
      <p:sp>
        <p:nvSpPr>
          <p:cNvPr id="132" name="Freeform 60">
            <a:extLst>
              <a:ext uri="{FF2B5EF4-FFF2-40B4-BE49-F238E27FC236}">
                <a16:creationId xmlns:a16="http://schemas.microsoft.com/office/drawing/2014/main" id="{F02A0170-D0C3-839E-94BA-F350FA9E3336}"/>
              </a:ext>
            </a:extLst>
          </p:cNvPr>
          <p:cNvSpPr/>
          <p:nvPr/>
        </p:nvSpPr>
        <p:spPr>
          <a:xfrm>
            <a:off x="6438478" y="2891328"/>
            <a:ext cx="890518" cy="715681"/>
          </a:xfrm>
          <a:custGeom>
            <a:avLst/>
            <a:gdLst/>
            <a:ahLst/>
            <a:cxnLst/>
            <a:rect l="l" t="t" r="r" b="b"/>
            <a:pathLst>
              <a:path w="1681358" h="1261019">
                <a:moveTo>
                  <a:pt x="0" y="0"/>
                </a:moveTo>
                <a:lnTo>
                  <a:pt x="1681358" y="0"/>
                </a:lnTo>
                <a:lnTo>
                  <a:pt x="1681358" y="1261018"/>
                </a:lnTo>
                <a:lnTo>
                  <a:pt x="0" y="1261018"/>
                </a:lnTo>
                <a:lnTo>
                  <a:pt x="0" y="0"/>
                </a:lnTo>
                <a:close/>
              </a:path>
            </a:pathLst>
          </a:custGeom>
          <a:solidFill>
            <a:schemeClr val="accent1"/>
          </a:solidFill>
        </p:spPr>
        <p:txBody>
          <a:bodyPr/>
          <a:lstStyle/>
          <a:p>
            <a:endParaRPr lang="en-ZA" sz="1050"/>
          </a:p>
        </p:txBody>
      </p:sp>
      <p:grpSp>
        <p:nvGrpSpPr>
          <p:cNvPr id="133" name="Group 61">
            <a:extLst>
              <a:ext uri="{FF2B5EF4-FFF2-40B4-BE49-F238E27FC236}">
                <a16:creationId xmlns:a16="http://schemas.microsoft.com/office/drawing/2014/main" id="{68AF7C51-0480-CC49-F49D-75999B295619}"/>
              </a:ext>
            </a:extLst>
          </p:cNvPr>
          <p:cNvGrpSpPr/>
          <p:nvPr/>
        </p:nvGrpSpPr>
        <p:grpSpPr>
          <a:xfrm>
            <a:off x="6790942" y="3847127"/>
            <a:ext cx="143798" cy="154087"/>
            <a:chOff x="0" y="0"/>
            <a:chExt cx="6350000" cy="6350000"/>
          </a:xfrm>
          <a:solidFill>
            <a:schemeClr val="bg1">
              <a:lumMod val="50000"/>
            </a:schemeClr>
          </a:solidFill>
        </p:grpSpPr>
        <p:sp>
          <p:nvSpPr>
            <p:cNvPr id="134" name="Freeform 62">
              <a:extLst>
                <a:ext uri="{FF2B5EF4-FFF2-40B4-BE49-F238E27FC236}">
                  <a16:creationId xmlns:a16="http://schemas.microsoft.com/office/drawing/2014/main" id="{FEDDE406-C30B-F0B3-1A16-CFE4717FC7D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1050"/>
            </a:p>
          </p:txBody>
        </p:sp>
      </p:grpSp>
      <p:grpSp>
        <p:nvGrpSpPr>
          <p:cNvPr id="135" name="Group 63">
            <a:extLst>
              <a:ext uri="{FF2B5EF4-FFF2-40B4-BE49-F238E27FC236}">
                <a16:creationId xmlns:a16="http://schemas.microsoft.com/office/drawing/2014/main" id="{238AAB38-A9A0-B9BD-7AD3-33BD4FF17171}"/>
              </a:ext>
            </a:extLst>
          </p:cNvPr>
          <p:cNvGrpSpPr/>
          <p:nvPr/>
        </p:nvGrpSpPr>
        <p:grpSpPr>
          <a:xfrm>
            <a:off x="6721079" y="2339384"/>
            <a:ext cx="291808" cy="312689"/>
            <a:chOff x="0" y="0"/>
            <a:chExt cx="6350000" cy="6350000"/>
          </a:xfrm>
          <a:solidFill>
            <a:schemeClr val="bg1">
              <a:lumMod val="50000"/>
            </a:schemeClr>
          </a:solidFill>
        </p:grpSpPr>
        <p:sp>
          <p:nvSpPr>
            <p:cNvPr id="136" name="Freeform 64">
              <a:extLst>
                <a:ext uri="{FF2B5EF4-FFF2-40B4-BE49-F238E27FC236}">
                  <a16:creationId xmlns:a16="http://schemas.microsoft.com/office/drawing/2014/main" id="{4D8F6393-6512-7D4A-E4FC-4FBE1D22E92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900"/>
            </a:p>
          </p:txBody>
        </p:sp>
      </p:grpSp>
      <p:sp>
        <p:nvSpPr>
          <p:cNvPr id="137" name="Freeform 65">
            <a:extLst>
              <a:ext uri="{FF2B5EF4-FFF2-40B4-BE49-F238E27FC236}">
                <a16:creationId xmlns:a16="http://schemas.microsoft.com/office/drawing/2014/main" id="{71337F7F-A4EE-2C3A-BDB7-6C707886CE56}"/>
              </a:ext>
            </a:extLst>
          </p:cNvPr>
          <p:cNvSpPr/>
          <p:nvPr/>
        </p:nvSpPr>
        <p:spPr>
          <a:xfrm>
            <a:off x="6776014" y="2385501"/>
            <a:ext cx="175426" cy="207998"/>
          </a:xfrm>
          <a:custGeom>
            <a:avLst/>
            <a:gdLst/>
            <a:ahLst/>
            <a:cxnLst/>
            <a:rect l="l" t="t" r="r" b="b"/>
            <a:pathLst>
              <a:path w="331215" h="366489">
                <a:moveTo>
                  <a:pt x="0" y="0"/>
                </a:moveTo>
                <a:lnTo>
                  <a:pt x="331214" y="0"/>
                </a:lnTo>
                <a:lnTo>
                  <a:pt x="331214" y="366489"/>
                </a:lnTo>
                <a:lnTo>
                  <a:pt x="0" y="3664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ZA" sz="1050"/>
          </a:p>
        </p:txBody>
      </p:sp>
      <p:sp>
        <p:nvSpPr>
          <p:cNvPr id="138" name="AutoShape 66">
            <a:extLst>
              <a:ext uri="{FF2B5EF4-FFF2-40B4-BE49-F238E27FC236}">
                <a16:creationId xmlns:a16="http://schemas.microsoft.com/office/drawing/2014/main" id="{56CDCF6C-4D79-2B4F-EC43-11C3AD2CA4AC}"/>
              </a:ext>
            </a:extLst>
          </p:cNvPr>
          <p:cNvSpPr/>
          <p:nvPr/>
        </p:nvSpPr>
        <p:spPr>
          <a:xfrm flipV="1">
            <a:off x="6858769" y="2614865"/>
            <a:ext cx="103" cy="313813"/>
          </a:xfrm>
          <a:prstGeom prst="line">
            <a:avLst/>
          </a:prstGeom>
          <a:ln w="47625" cap="rnd">
            <a:solidFill>
              <a:srgbClr val="1E1D5F"/>
            </a:solidFill>
            <a:prstDash val="solid"/>
            <a:headEnd type="none" w="sm" len="sm"/>
            <a:tailEnd type="none" w="sm" len="sm"/>
          </a:ln>
        </p:spPr>
        <p:txBody>
          <a:bodyPr/>
          <a:lstStyle/>
          <a:p>
            <a:endParaRPr lang="en-ZA" sz="1050"/>
          </a:p>
        </p:txBody>
      </p:sp>
      <p:sp>
        <p:nvSpPr>
          <p:cNvPr id="139" name="Freeform 67">
            <a:extLst>
              <a:ext uri="{FF2B5EF4-FFF2-40B4-BE49-F238E27FC236}">
                <a16:creationId xmlns:a16="http://schemas.microsoft.com/office/drawing/2014/main" id="{CF6DA71D-7E4F-A9AF-9EED-E26387C879BF}"/>
              </a:ext>
            </a:extLst>
          </p:cNvPr>
          <p:cNvSpPr/>
          <p:nvPr/>
        </p:nvSpPr>
        <p:spPr>
          <a:xfrm>
            <a:off x="7381840" y="2891323"/>
            <a:ext cx="890518" cy="715681"/>
          </a:xfrm>
          <a:custGeom>
            <a:avLst/>
            <a:gdLst/>
            <a:ahLst/>
            <a:cxnLst/>
            <a:rect l="l" t="t" r="r" b="b"/>
            <a:pathLst>
              <a:path w="1681358" h="1261019">
                <a:moveTo>
                  <a:pt x="0" y="0"/>
                </a:moveTo>
                <a:lnTo>
                  <a:pt x="1681358" y="0"/>
                </a:lnTo>
                <a:lnTo>
                  <a:pt x="1681358" y="1261018"/>
                </a:lnTo>
                <a:lnTo>
                  <a:pt x="0" y="1261018"/>
                </a:lnTo>
                <a:lnTo>
                  <a:pt x="0" y="0"/>
                </a:lnTo>
                <a:close/>
              </a:path>
            </a:pathLst>
          </a:custGeom>
          <a:solidFill>
            <a:schemeClr val="accent2"/>
          </a:solidFill>
        </p:spPr>
        <p:txBody>
          <a:bodyPr/>
          <a:lstStyle/>
          <a:p>
            <a:endParaRPr lang="en-ZA" sz="1050"/>
          </a:p>
        </p:txBody>
      </p:sp>
      <p:grpSp>
        <p:nvGrpSpPr>
          <p:cNvPr id="140" name="Group 68">
            <a:extLst>
              <a:ext uri="{FF2B5EF4-FFF2-40B4-BE49-F238E27FC236}">
                <a16:creationId xmlns:a16="http://schemas.microsoft.com/office/drawing/2014/main" id="{F1EB7D0A-576A-5EBF-D2EA-070352716F18}"/>
              </a:ext>
            </a:extLst>
          </p:cNvPr>
          <p:cNvGrpSpPr/>
          <p:nvPr/>
        </p:nvGrpSpPr>
        <p:grpSpPr>
          <a:xfrm>
            <a:off x="7734304" y="3847127"/>
            <a:ext cx="143798" cy="154087"/>
            <a:chOff x="0" y="0"/>
            <a:chExt cx="6350000" cy="6350000"/>
          </a:xfrm>
          <a:solidFill>
            <a:schemeClr val="bg1">
              <a:lumMod val="50000"/>
            </a:schemeClr>
          </a:solidFill>
        </p:grpSpPr>
        <p:sp>
          <p:nvSpPr>
            <p:cNvPr id="141" name="Freeform 69">
              <a:extLst>
                <a:ext uri="{FF2B5EF4-FFF2-40B4-BE49-F238E27FC236}">
                  <a16:creationId xmlns:a16="http://schemas.microsoft.com/office/drawing/2014/main" id="{A8A51925-74CF-E31F-9BFD-941144AFD43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1050"/>
            </a:p>
          </p:txBody>
        </p:sp>
      </p:grpSp>
      <p:grpSp>
        <p:nvGrpSpPr>
          <p:cNvPr id="142" name="Group 70">
            <a:extLst>
              <a:ext uri="{FF2B5EF4-FFF2-40B4-BE49-F238E27FC236}">
                <a16:creationId xmlns:a16="http://schemas.microsoft.com/office/drawing/2014/main" id="{6E2B6DD5-9E1B-66B6-BCDE-977A7D075A6E}"/>
              </a:ext>
            </a:extLst>
          </p:cNvPr>
          <p:cNvGrpSpPr/>
          <p:nvPr/>
        </p:nvGrpSpPr>
        <p:grpSpPr>
          <a:xfrm>
            <a:off x="7664441" y="2339384"/>
            <a:ext cx="291808" cy="312689"/>
            <a:chOff x="0" y="0"/>
            <a:chExt cx="6350000" cy="6350000"/>
          </a:xfrm>
          <a:solidFill>
            <a:schemeClr val="bg1">
              <a:lumMod val="50000"/>
            </a:schemeClr>
          </a:solidFill>
        </p:grpSpPr>
        <p:sp>
          <p:nvSpPr>
            <p:cNvPr id="143" name="Freeform 71">
              <a:extLst>
                <a:ext uri="{FF2B5EF4-FFF2-40B4-BE49-F238E27FC236}">
                  <a16:creationId xmlns:a16="http://schemas.microsoft.com/office/drawing/2014/main" id="{10FA2CED-F209-7E11-B35E-4D0E5F85E0A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ZA" sz="900"/>
            </a:p>
          </p:txBody>
        </p:sp>
      </p:grpSp>
      <p:sp>
        <p:nvSpPr>
          <p:cNvPr id="144" name="Freeform 72">
            <a:extLst>
              <a:ext uri="{FF2B5EF4-FFF2-40B4-BE49-F238E27FC236}">
                <a16:creationId xmlns:a16="http://schemas.microsoft.com/office/drawing/2014/main" id="{7F80FFEA-FA7A-B4C1-C99D-2B47C89E439F}"/>
              </a:ext>
            </a:extLst>
          </p:cNvPr>
          <p:cNvSpPr/>
          <p:nvPr/>
        </p:nvSpPr>
        <p:spPr>
          <a:xfrm>
            <a:off x="7713592" y="2404319"/>
            <a:ext cx="187680" cy="165275"/>
          </a:xfrm>
          <a:custGeom>
            <a:avLst/>
            <a:gdLst/>
            <a:ahLst/>
            <a:cxnLst/>
            <a:rect l="l" t="t" r="r" b="b"/>
            <a:pathLst>
              <a:path w="354351" h="291212">
                <a:moveTo>
                  <a:pt x="0" y="0"/>
                </a:moveTo>
                <a:lnTo>
                  <a:pt x="354350" y="0"/>
                </a:lnTo>
                <a:lnTo>
                  <a:pt x="354350" y="291212"/>
                </a:lnTo>
                <a:lnTo>
                  <a:pt x="0" y="291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ZA" sz="1050"/>
          </a:p>
        </p:txBody>
      </p:sp>
      <p:sp>
        <p:nvSpPr>
          <p:cNvPr id="145" name="AutoShape 73">
            <a:extLst>
              <a:ext uri="{FF2B5EF4-FFF2-40B4-BE49-F238E27FC236}">
                <a16:creationId xmlns:a16="http://schemas.microsoft.com/office/drawing/2014/main" id="{4B90F20B-31F3-A482-A354-14807C8E54B8}"/>
              </a:ext>
            </a:extLst>
          </p:cNvPr>
          <p:cNvSpPr/>
          <p:nvPr/>
        </p:nvSpPr>
        <p:spPr>
          <a:xfrm flipV="1">
            <a:off x="7802131" y="2614856"/>
            <a:ext cx="103" cy="313813"/>
          </a:xfrm>
          <a:prstGeom prst="line">
            <a:avLst/>
          </a:prstGeom>
          <a:ln w="47625" cap="rnd">
            <a:solidFill>
              <a:srgbClr val="1E1D5F"/>
            </a:solidFill>
            <a:prstDash val="solid"/>
            <a:headEnd type="none" w="sm" len="sm"/>
            <a:tailEnd type="none" w="sm" len="sm"/>
          </a:ln>
        </p:spPr>
        <p:txBody>
          <a:bodyPr/>
          <a:lstStyle/>
          <a:p>
            <a:endParaRPr lang="en-ZA" sz="1050"/>
          </a:p>
        </p:txBody>
      </p:sp>
      <p:sp>
        <p:nvSpPr>
          <p:cNvPr id="146" name="Freeform 74">
            <a:extLst>
              <a:ext uri="{FF2B5EF4-FFF2-40B4-BE49-F238E27FC236}">
                <a16:creationId xmlns:a16="http://schemas.microsoft.com/office/drawing/2014/main" id="{62ACAA1C-9565-212B-2FCF-2AB9C0D00688}"/>
              </a:ext>
            </a:extLst>
          </p:cNvPr>
          <p:cNvSpPr/>
          <p:nvPr/>
        </p:nvSpPr>
        <p:spPr>
          <a:xfrm>
            <a:off x="7566351" y="2398842"/>
            <a:ext cx="154491" cy="134300"/>
          </a:xfrm>
          <a:custGeom>
            <a:avLst/>
            <a:gdLst/>
            <a:ahLst/>
            <a:cxnLst/>
            <a:rect l="l" t="t" r="r" b="b"/>
            <a:pathLst>
              <a:path w="291689" h="236633">
                <a:moveTo>
                  <a:pt x="0" y="0"/>
                </a:moveTo>
                <a:lnTo>
                  <a:pt x="291689" y="0"/>
                </a:lnTo>
                <a:lnTo>
                  <a:pt x="291689" y="236633"/>
                </a:lnTo>
                <a:lnTo>
                  <a:pt x="0" y="2366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ZA" sz="1050"/>
          </a:p>
        </p:txBody>
      </p:sp>
      <p:sp>
        <p:nvSpPr>
          <p:cNvPr id="147" name="TextBox 76">
            <a:extLst>
              <a:ext uri="{FF2B5EF4-FFF2-40B4-BE49-F238E27FC236}">
                <a16:creationId xmlns:a16="http://schemas.microsoft.com/office/drawing/2014/main" id="{AE4E7B52-AA9B-F68C-6F97-49EC78E48E18}"/>
              </a:ext>
            </a:extLst>
          </p:cNvPr>
          <p:cNvSpPr txBox="1"/>
          <p:nvPr/>
        </p:nvSpPr>
        <p:spPr>
          <a:xfrm>
            <a:off x="1732032" y="3009674"/>
            <a:ext cx="866509" cy="155684"/>
          </a:xfrm>
          <a:prstGeom prst="rect">
            <a:avLst/>
          </a:prstGeom>
        </p:spPr>
        <p:txBody>
          <a:bodyPr wrap="square" lIns="0" tIns="0" rIns="0" bIns="0" rtlCol="0" anchor="t">
            <a:spAutoFit/>
          </a:bodyPr>
          <a:lstStyle/>
          <a:p>
            <a:pPr algn="ctr">
              <a:lnSpc>
                <a:spcPts val="1320"/>
              </a:lnSpc>
            </a:pPr>
            <a:r>
              <a:rPr lang="en-US" sz="1050" dirty="0">
                <a:solidFill>
                  <a:srgbClr val="FFFFFF"/>
                </a:solidFill>
                <a:latin typeface="Arial"/>
              </a:rPr>
              <a:t>3 Aug.</a:t>
            </a:r>
          </a:p>
        </p:txBody>
      </p:sp>
      <p:sp>
        <p:nvSpPr>
          <p:cNvPr id="148" name="TextBox 77">
            <a:extLst>
              <a:ext uri="{FF2B5EF4-FFF2-40B4-BE49-F238E27FC236}">
                <a16:creationId xmlns:a16="http://schemas.microsoft.com/office/drawing/2014/main" id="{B42CC72E-AF26-5F0F-6CE1-C429967C9E37}"/>
              </a:ext>
            </a:extLst>
          </p:cNvPr>
          <p:cNvSpPr txBox="1"/>
          <p:nvPr/>
        </p:nvSpPr>
        <p:spPr>
          <a:xfrm>
            <a:off x="797199" y="4128474"/>
            <a:ext cx="848443" cy="256480"/>
          </a:xfrm>
          <a:prstGeom prst="rect">
            <a:avLst/>
          </a:prstGeom>
        </p:spPr>
        <p:txBody>
          <a:bodyPr wrap="square" lIns="0" tIns="0" rIns="0" bIns="0" rtlCol="0" anchor="t">
            <a:spAutoFit/>
          </a:bodyPr>
          <a:lstStyle/>
          <a:p>
            <a:pPr algn="ctr">
              <a:lnSpc>
                <a:spcPts val="989"/>
              </a:lnSpc>
            </a:pPr>
            <a:r>
              <a:rPr lang="en-US" sz="989" dirty="0">
                <a:latin typeface="Arial Bold"/>
              </a:rPr>
              <a:t>RFP release date</a:t>
            </a:r>
          </a:p>
        </p:txBody>
      </p:sp>
      <p:sp>
        <p:nvSpPr>
          <p:cNvPr id="149" name="TextBox 78">
            <a:extLst>
              <a:ext uri="{FF2B5EF4-FFF2-40B4-BE49-F238E27FC236}">
                <a16:creationId xmlns:a16="http://schemas.microsoft.com/office/drawing/2014/main" id="{C090A540-7800-0CBA-7D1D-548853F4C79E}"/>
              </a:ext>
            </a:extLst>
          </p:cNvPr>
          <p:cNvSpPr txBox="1"/>
          <p:nvPr/>
        </p:nvSpPr>
        <p:spPr>
          <a:xfrm>
            <a:off x="1740561" y="4128474"/>
            <a:ext cx="800959" cy="641201"/>
          </a:xfrm>
          <a:prstGeom prst="rect">
            <a:avLst/>
          </a:prstGeom>
        </p:spPr>
        <p:txBody>
          <a:bodyPr wrap="square" lIns="0" tIns="0" rIns="0" bIns="0" rtlCol="0" anchor="t">
            <a:spAutoFit/>
          </a:bodyPr>
          <a:lstStyle/>
          <a:p>
            <a:pPr algn="ctr">
              <a:lnSpc>
                <a:spcPts val="989"/>
              </a:lnSpc>
            </a:pPr>
            <a:r>
              <a:rPr lang="en-US" sz="1050" dirty="0">
                <a:latin typeface="Arial Bold"/>
              </a:rPr>
              <a:t>Compulsory Briefing Session</a:t>
            </a:r>
          </a:p>
          <a:p>
            <a:pPr algn="ctr">
              <a:lnSpc>
                <a:spcPts val="989"/>
              </a:lnSpc>
            </a:pPr>
            <a:endParaRPr lang="en-US" sz="1050" dirty="0">
              <a:solidFill>
                <a:srgbClr val="129569"/>
              </a:solidFill>
              <a:latin typeface="Arial Bold"/>
            </a:endParaRPr>
          </a:p>
          <a:p>
            <a:pPr algn="ctr">
              <a:lnSpc>
                <a:spcPts val="989"/>
              </a:lnSpc>
            </a:pPr>
            <a:endParaRPr lang="en-US" sz="1050" dirty="0">
              <a:solidFill>
                <a:srgbClr val="129569"/>
              </a:solidFill>
              <a:latin typeface="Arial Bold"/>
            </a:endParaRPr>
          </a:p>
        </p:txBody>
      </p:sp>
      <p:sp>
        <p:nvSpPr>
          <p:cNvPr id="150" name="TextBox 81">
            <a:extLst>
              <a:ext uri="{FF2B5EF4-FFF2-40B4-BE49-F238E27FC236}">
                <a16:creationId xmlns:a16="http://schemas.microsoft.com/office/drawing/2014/main" id="{2344EEB0-0114-B234-973C-0578D4F848DB}"/>
              </a:ext>
            </a:extLst>
          </p:cNvPr>
          <p:cNvSpPr txBox="1"/>
          <p:nvPr/>
        </p:nvSpPr>
        <p:spPr>
          <a:xfrm>
            <a:off x="4570647" y="4128473"/>
            <a:ext cx="848443" cy="128240"/>
          </a:xfrm>
          <a:prstGeom prst="rect">
            <a:avLst/>
          </a:prstGeom>
        </p:spPr>
        <p:txBody>
          <a:bodyPr wrap="square" lIns="0" tIns="0" rIns="0" bIns="0" rtlCol="0" anchor="t">
            <a:spAutoFit/>
          </a:bodyPr>
          <a:lstStyle/>
          <a:p>
            <a:pPr algn="ctr">
              <a:lnSpc>
                <a:spcPts val="989"/>
              </a:lnSpc>
            </a:pPr>
            <a:r>
              <a:rPr lang="en-US" sz="1050" dirty="0">
                <a:latin typeface="Arial Bold"/>
              </a:rPr>
              <a:t>Closing date</a:t>
            </a:r>
          </a:p>
        </p:txBody>
      </p:sp>
      <p:sp>
        <p:nvSpPr>
          <p:cNvPr id="151" name="TextBox 83">
            <a:extLst>
              <a:ext uri="{FF2B5EF4-FFF2-40B4-BE49-F238E27FC236}">
                <a16:creationId xmlns:a16="http://schemas.microsoft.com/office/drawing/2014/main" id="{B9BD8396-4554-FC6E-6B02-208673C4CFE0}"/>
              </a:ext>
            </a:extLst>
          </p:cNvPr>
          <p:cNvSpPr txBox="1"/>
          <p:nvPr/>
        </p:nvSpPr>
        <p:spPr>
          <a:xfrm>
            <a:off x="6458338" y="4128474"/>
            <a:ext cx="800959" cy="384721"/>
          </a:xfrm>
          <a:prstGeom prst="rect">
            <a:avLst/>
          </a:prstGeom>
        </p:spPr>
        <p:txBody>
          <a:bodyPr wrap="square" lIns="0" tIns="0" rIns="0" bIns="0" rtlCol="0" anchor="t">
            <a:spAutoFit/>
          </a:bodyPr>
          <a:lstStyle/>
          <a:p>
            <a:pPr algn="ctr">
              <a:lnSpc>
                <a:spcPts val="989"/>
              </a:lnSpc>
            </a:pPr>
            <a:r>
              <a:rPr lang="en-US" sz="1050" dirty="0">
                <a:latin typeface="Arial Bold"/>
              </a:rPr>
              <a:t>*Anticipated letter of Award</a:t>
            </a:r>
          </a:p>
        </p:txBody>
      </p:sp>
      <p:sp>
        <p:nvSpPr>
          <p:cNvPr id="152" name="TextBox 84">
            <a:extLst>
              <a:ext uri="{FF2B5EF4-FFF2-40B4-BE49-F238E27FC236}">
                <a16:creationId xmlns:a16="http://schemas.microsoft.com/office/drawing/2014/main" id="{B9B5DC8B-D19E-D2A2-659D-7A865FAE0BA1}"/>
              </a:ext>
            </a:extLst>
          </p:cNvPr>
          <p:cNvSpPr txBox="1"/>
          <p:nvPr/>
        </p:nvSpPr>
        <p:spPr>
          <a:xfrm>
            <a:off x="7373446" y="4128474"/>
            <a:ext cx="1052097" cy="256480"/>
          </a:xfrm>
          <a:prstGeom prst="rect">
            <a:avLst/>
          </a:prstGeom>
        </p:spPr>
        <p:txBody>
          <a:bodyPr wrap="square" lIns="0" tIns="0" rIns="0" bIns="0" rtlCol="0" anchor="t">
            <a:spAutoFit/>
          </a:bodyPr>
          <a:lstStyle/>
          <a:p>
            <a:pPr algn="ctr">
              <a:lnSpc>
                <a:spcPts val="989"/>
              </a:lnSpc>
            </a:pPr>
            <a:r>
              <a:rPr lang="en-US" sz="1050" dirty="0">
                <a:latin typeface="Arial Bold"/>
              </a:rPr>
              <a:t>Commencement Date</a:t>
            </a:r>
          </a:p>
        </p:txBody>
      </p:sp>
      <p:sp>
        <p:nvSpPr>
          <p:cNvPr id="153" name="TextBox 87">
            <a:extLst>
              <a:ext uri="{FF2B5EF4-FFF2-40B4-BE49-F238E27FC236}">
                <a16:creationId xmlns:a16="http://schemas.microsoft.com/office/drawing/2014/main" id="{75F47EED-20CA-F218-2E6C-7F25FF7693CD}"/>
              </a:ext>
            </a:extLst>
          </p:cNvPr>
          <p:cNvSpPr txBox="1"/>
          <p:nvPr/>
        </p:nvSpPr>
        <p:spPr>
          <a:xfrm>
            <a:off x="1749088" y="3316775"/>
            <a:ext cx="848443" cy="117212"/>
          </a:xfrm>
          <a:prstGeom prst="rect">
            <a:avLst/>
          </a:prstGeom>
        </p:spPr>
        <p:txBody>
          <a:bodyPr wrap="square" lIns="0" tIns="0" rIns="0" bIns="0" rtlCol="0" anchor="t">
            <a:spAutoFit/>
          </a:bodyPr>
          <a:lstStyle/>
          <a:p>
            <a:pPr algn="ctr">
              <a:lnSpc>
                <a:spcPts val="852"/>
              </a:lnSpc>
            </a:pPr>
            <a:r>
              <a:rPr lang="en-US" sz="1050">
                <a:solidFill>
                  <a:srgbClr val="FFFFFF"/>
                </a:solidFill>
                <a:latin typeface="Arial Bold"/>
              </a:rPr>
              <a:t>10h00</a:t>
            </a:r>
          </a:p>
        </p:txBody>
      </p:sp>
      <p:sp>
        <p:nvSpPr>
          <p:cNvPr id="154" name="TextBox 88">
            <a:extLst>
              <a:ext uri="{FF2B5EF4-FFF2-40B4-BE49-F238E27FC236}">
                <a16:creationId xmlns:a16="http://schemas.microsoft.com/office/drawing/2014/main" id="{5E40CFA1-0AE6-8F0E-B107-20AB532373C7}"/>
              </a:ext>
            </a:extLst>
          </p:cNvPr>
          <p:cNvSpPr txBox="1"/>
          <p:nvPr/>
        </p:nvSpPr>
        <p:spPr>
          <a:xfrm>
            <a:off x="2683166" y="3009674"/>
            <a:ext cx="866509" cy="155684"/>
          </a:xfrm>
          <a:prstGeom prst="rect">
            <a:avLst/>
          </a:prstGeom>
        </p:spPr>
        <p:txBody>
          <a:bodyPr wrap="square" lIns="0" tIns="0" rIns="0" bIns="0" rtlCol="0" anchor="t">
            <a:spAutoFit/>
          </a:bodyPr>
          <a:lstStyle/>
          <a:p>
            <a:pPr algn="ctr">
              <a:lnSpc>
                <a:spcPts val="1320"/>
              </a:lnSpc>
            </a:pPr>
            <a:r>
              <a:rPr lang="en-US" sz="1050" b="1" dirty="0">
                <a:solidFill>
                  <a:srgbClr val="FFFFFF"/>
                </a:solidFill>
                <a:latin typeface="Arial"/>
              </a:rPr>
              <a:t>7</a:t>
            </a:r>
            <a:r>
              <a:rPr lang="en-US" sz="1050" dirty="0">
                <a:solidFill>
                  <a:srgbClr val="FFFFFF"/>
                </a:solidFill>
                <a:latin typeface="Arial"/>
              </a:rPr>
              <a:t> Aug.</a:t>
            </a:r>
          </a:p>
        </p:txBody>
      </p:sp>
      <p:sp>
        <p:nvSpPr>
          <p:cNvPr id="155" name="TextBox 89">
            <a:extLst>
              <a:ext uri="{FF2B5EF4-FFF2-40B4-BE49-F238E27FC236}">
                <a16:creationId xmlns:a16="http://schemas.microsoft.com/office/drawing/2014/main" id="{375CDD50-4E75-431E-3E50-0151FCAA26C3}"/>
              </a:ext>
            </a:extLst>
          </p:cNvPr>
          <p:cNvSpPr txBox="1"/>
          <p:nvPr/>
        </p:nvSpPr>
        <p:spPr>
          <a:xfrm>
            <a:off x="3606537" y="3022048"/>
            <a:ext cx="866509" cy="155684"/>
          </a:xfrm>
          <a:prstGeom prst="rect">
            <a:avLst/>
          </a:prstGeom>
        </p:spPr>
        <p:txBody>
          <a:bodyPr wrap="square" lIns="0" tIns="0" rIns="0" bIns="0" rtlCol="0" anchor="t">
            <a:spAutoFit/>
          </a:bodyPr>
          <a:lstStyle/>
          <a:p>
            <a:pPr algn="ctr">
              <a:lnSpc>
                <a:spcPts val="1320"/>
              </a:lnSpc>
            </a:pPr>
            <a:r>
              <a:rPr lang="en-US" sz="1050" b="1" dirty="0">
                <a:solidFill>
                  <a:srgbClr val="FFFFFF"/>
                </a:solidFill>
                <a:latin typeface="Arial"/>
              </a:rPr>
              <a:t>11</a:t>
            </a:r>
            <a:r>
              <a:rPr lang="en-US" sz="1050" dirty="0">
                <a:solidFill>
                  <a:srgbClr val="FFFFFF"/>
                </a:solidFill>
                <a:latin typeface="Arial"/>
              </a:rPr>
              <a:t> Aug.</a:t>
            </a:r>
          </a:p>
        </p:txBody>
      </p:sp>
      <p:sp>
        <p:nvSpPr>
          <p:cNvPr id="156" name="TextBox 90">
            <a:extLst>
              <a:ext uri="{FF2B5EF4-FFF2-40B4-BE49-F238E27FC236}">
                <a16:creationId xmlns:a16="http://schemas.microsoft.com/office/drawing/2014/main" id="{72411C4C-C8B1-55EF-67EE-108D88E6B82A}"/>
              </a:ext>
            </a:extLst>
          </p:cNvPr>
          <p:cNvSpPr txBox="1"/>
          <p:nvPr/>
        </p:nvSpPr>
        <p:spPr>
          <a:xfrm>
            <a:off x="4553591" y="3025513"/>
            <a:ext cx="866509" cy="155684"/>
          </a:xfrm>
          <a:prstGeom prst="rect">
            <a:avLst/>
          </a:prstGeom>
        </p:spPr>
        <p:txBody>
          <a:bodyPr wrap="square" lIns="0" tIns="0" rIns="0" bIns="0" rtlCol="0" anchor="t">
            <a:spAutoFit/>
          </a:bodyPr>
          <a:lstStyle/>
          <a:p>
            <a:pPr algn="ctr">
              <a:lnSpc>
                <a:spcPts val="1320"/>
              </a:lnSpc>
            </a:pPr>
            <a:r>
              <a:rPr lang="en-US" sz="1050" b="1" dirty="0">
                <a:solidFill>
                  <a:srgbClr val="FFFFFF"/>
                </a:solidFill>
                <a:latin typeface="Arial"/>
              </a:rPr>
              <a:t>30 Aug</a:t>
            </a:r>
            <a:r>
              <a:rPr lang="en-US" sz="1050" dirty="0">
                <a:solidFill>
                  <a:srgbClr val="FFFFFF"/>
                </a:solidFill>
                <a:latin typeface="Arial"/>
              </a:rPr>
              <a:t>.</a:t>
            </a:r>
          </a:p>
        </p:txBody>
      </p:sp>
      <p:sp>
        <p:nvSpPr>
          <p:cNvPr id="157" name="TextBox 91">
            <a:extLst>
              <a:ext uri="{FF2B5EF4-FFF2-40B4-BE49-F238E27FC236}">
                <a16:creationId xmlns:a16="http://schemas.microsoft.com/office/drawing/2014/main" id="{724750A5-8F2F-F8D7-D3CB-54FD0655F3EE}"/>
              </a:ext>
            </a:extLst>
          </p:cNvPr>
          <p:cNvSpPr txBox="1"/>
          <p:nvPr/>
        </p:nvSpPr>
        <p:spPr>
          <a:xfrm>
            <a:off x="5475255" y="3031056"/>
            <a:ext cx="866509" cy="155684"/>
          </a:xfrm>
          <a:prstGeom prst="rect">
            <a:avLst/>
          </a:prstGeom>
        </p:spPr>
        <p:txBody>
          <a:bodyPr wrap="square" lIns="0" tIns="0" rIns="0" bIns="0" rtlCol="0" anchor="t">
            <a:spAutoFit/>
          </a:bodyPr>
          <a:lstStyle/>
          <a:p>
            <a:pPr algn="ctr">
              <a:lnSpc>
                <a:spcPts val="1278"/>
              </a:lnSpc>
            </a:pPr>
            <a:r>
              <a:rPr lang="en-US" sz="1050" b="1" dirty="0">
                <a:solidFill>
                  <a:srgbClr val="FFFFFF"/>
                </a:solidFill>
                <a:latin typeface="Arial"/>
              </a:rPr>
              <a:t> Sept</a:t>
            </a:r>
            <a:r>
              <a:rPr lang="en-US" sz="1050" dirty="0">
                <a:solidFill>
                  <a:srgbClr val="FFFFFF"/>
                </a:solidFill>
                <a:latin typeface="Arial"/>
              </a:rPr>
              <a:t>.</a:t>
            </a:r>
          </a:p>
        </p:txBody>
      </p:sp>
      <p:sp>
        <p:nvSpPr>
          <p:cNvPr id="158" name="TextBox 92">
            <a:extLst>
              <a:ext uri="{FF2B5EF4-FFF2-40B4-BE49-F238E27FC236}">
                <a16:creationId xmlns:a16="http://schemas.microsoft.com/office/drawing/2014/main" id="{623D0424-4B94-3B97-5F6F-5495A321CB1A}"/>
              </a:ext>
            </a:extLst>
          </p:cNvPr>
          <p:cNvSpPr txBox="1"/>
          <p:nvPr/>
        </p:nvSpPr>
        <p:spPr>
          <a:xfrm>
            <a:off x="6438477" y="3032202"/>
            <a:ext cx="866509" cy="155684"/>
          </a:xfrm>
          <a:prstGeom prst="rect">
            <a:avLst/>
          </a:prstGeom>
        </p:spPr>
        <p:txBody>
          <a:bodyPr wrap="square" lIns="0" tIns="0" rIns="0" bIns="0" rtlCol="0" anchor="t">
            <a:spAutoFit/>
          </a:bodyPr>
          <a:lstStyle/>
          <a:p>
            <a:pPr algn="ctr">
              <a:lnSpc>
                <a:spcPts val="1278"/>
              </a:lnSpc>
            </a:pPr>
            <a:r>
              <a:rPr lang="en-US" sz="1050" b="1" dirty="0">
                <a:solidFill>
                  <a:srgbClr val="FFFFFF"/>
                </a:solidFill>
                <a:latin typeface="Arial"/>
              </a:rPr>
              <a:t>Sept</a:t>
            </a:r>
            <a:r>
              <a:rPr lang="en-US" sz="1050" dirty="0">
                <a:solidFill>
                  <a:srgbClr val="FFFFFF"/>
                </a:solidFill>
                <a:latin typeface="Arial"/>
              </a:rPr>
              <a:t>.</a:t>
            </a:r>
          </a:p>
        </p:txBody>
      </p:sp>
      <p:sp>
        <p:nvSpPr>
          <p:cNvPr id="159" name="TextBox 93">
            <a:extLst>
              <a:ext uri="{FF2B5EF4-FFF2-40B4-BE49-F238E27FC236}">
                <a16:creationId xmlns:a16="http://schemas.microsoft.com/office/drawing/2014/main" id="{6275B147-D3A0-CAF8-955A-0ACB5297317F}"/>
              </a:ext>
            </a:extLst>
          </p:cNvPr>
          <p:cNvSpPr txBox="1"/>
          <p:nvPr/>
        </p:nvSpPr>
        <p:spPr>
          <a:xfrm>
            <a:off x="7387655" y="3023302"/>
            <a:ext cx="866509" cy="155684"/>
          </a:xfrm>
          <a:prstGeom prst="rect">
            <a:avLst/>
          </a:prstGeom>
        </p:spPr>
        <p:txBody>
          <a:bodyPr wrap="square" lIns="0" tIns="0" rIns="0" bIns="0" rtlCol="0" anchor="t">
            <a:spAutoFit/>
          </a:bodyPr>
          <a:lstStyle/>
          <a:p>
            <a:pPr algn="ctr">
              <a:lnSpc>
                <a:spcPts val="1278"/>
              </a:lnSpc>
            </a:pPr>
            <a:r>
              <a:rPr lang="en-US" sz="1050" b="1" dirty="0">
                <a:solidFill>
                  <a:srgbClr val="FFFFFF"/>
                </a:solidFill>
                <a:latin typeface="Arial"/>
              </a:rPr>
              <a:t>1 Oct</a:t>
            </a:r>
            <a:r>
              <a:rPr lang="en-US" sz="1050" dirty="0">
                <a:solidFill>
                  <a:srgbClr val="FFFFFF"/>
                </a:solidFill>
                <a:latin typeface="Arial"/>
              </a:rPr>
              <a:t>.</a:t>
            </a:r>
          </a:p>
        </p:txBody>
      </p:sp>
      <p:sp>
        <p:nvSpPr>
          <p:cNvPr id="160" name="TextBox 94">
            <a:extLst>
              <a:ext uri="{FF2B5EF4-FFF2-40B4-BE49-F238E27FC236}">
                <a16:creationId xmlns:a16="http://schemas.microsoft.com/office/drawing/2014/main" id="{4E43719B-2314-DA37-148D-28E4D58395DA}"/>
              </a:ext>
            </a:extLst>
          </p:cNvPr>
          <p:cNvSpPr txBox="1"/>
          <p:nvPr/>
        </p:nvSpPr>
        <p:spPr>
          <a:xfrm>
            <a:off x="2704148" y="3316775"/>
            <a:ext cx="848443" cy="117212"/>
          </a:xfrm>
          <a:prstGeom prst="rect">
            <a:avLst/>
          </a:prstGeom>
        </p:spPr>
        <p:txBody>
          <a:bodyPr wrap="square" lIns="0" tIns="0" rIns="0" bIns="0" rtlCol="0" anchor="t">
            <a:spAutoFit/>
          </a:bodyPr>
          <a:lstStyle/>
          <a:p>
            <a:pPr algn="ctr">
              <a:lnSpc>
                <a:spcPts val="852"/>
              </a:lnSpc>
            </a:pPr>
            <a:r>
              <a:rPr lang="en-US" sz="1050">
                <a:solidFill>
                  <a:srgbClr val="FFFFFF"/>
                </a:solidFill>
                <a:latin typeface="Arial Bold"/>
              </a:rPr>
              <a:t>16h00</a:t>
            </a:r>
          </a:p>
        </p:txBody>
      </p:sp>
      <p:sp>
        <p:nvSpPr>
          <p:cNvPr id="161" name="TextBox 95">
            <a:extLst>
              <a:ext uri="{FF2B5EF4-FFF2-40B4-BE49-F238E27FC236}">
                <a16:creationId xmlns:a16="http://schemas.microsoft.com/office/drawing/2014/main" id="{D8725326-55C4-0D96-BD7A-D39F50CAEB0F}"/>
              </a:ext>
            </a:extLst>
          </p:cNvPr>
          <p:cNvSpPr txBox="1"/>
          <p:nvPr/>
        </p:nvSpPr>
        <p:spPr>
          <a:xfrm>
            <a:off x="3615065" y="3334356"/>
            <a:ext cx="848443" cy="117212"/>
          </a:xfrm>
          <a:prstGeom prst="rect">
            <a:avLst/>
          </a:prstGeom>
        </p:spPr>
        <p:txBody>
          <a:bodyPr wrap="square" lIns="0" tIns="0" rIns="0" bIns="0" rtlCol="0" anchor="t">
            <a:spAutoFit/>
          </a:bodyPr>
          <a:lstStyle/>
          <a:p>
            <a:pPr algn="ctr">
              <a:lnSpc>
                <a:spcPts val="852"/>
              </a:lnSpc>
            </a:pPr>
            <a:r>
              <a:rPr lang="en-US" sz="1050">
                <a:solidFill>
                  <a:srgbClr val="FFFFFF"/>
                </a:solidFill>
                <a:latin typeface="Arial Bold"/>
              </a:rPr>
              <a:t>16h00</a:t>
            </a:r>
          </a:p>
        </p:txBody>
      </p:sp>
      <p:sp>
        <p:nvSpPr>
          <p:cNvPr id="162" name="TextBox 96">
            <a:extLst>
              <a:ext uri="{FF2B5EF4-FFF2-40B4-BE49-F238E27FC236}">
                <a16:creationId xmlns:a16="http://schemas.microsoft.com/office/drawing/2014/main" id="{6803AB22-9790-DE45-2AAF-21F4D02860A8}"/>
              </a:ext>
            </a:extLst>
          </p:cNvPr>
          <p:cNvSpPr txBox="1"/>
          <p:nvPr/>
        </p:nvSpPr>
        <p:spPr>
          <a:xfrm>
            <a:off x="4582867" y="3334356"/>
            <a:ext cx="848443" cy="117212"/>
          </a:xfrm>
          <a:prstGeom prst="rect">
            <a:avLst/>
          </a:prstGeom>
        </p:spPr>
        <p:txBody>
          <a:bodyPr wrap="square" lIns="0" tIns="0" rIns="0" bIns="0" rtlCol="0" anchor="t">
            <a:spAutoFit/>
          </a:bodyPr>
          <a:lstStyle/>
          <a:p>
            <a:pPr algn="ctr">
              <a:lnSpc>
                <a:spcPts val="852"/>
              </a:lnSpc>
            </a:pPr>
            <a:r>
              <a:rPr lang="en-US" sz="1050">
                <a:solidFill>
                  <a:srgbClr val="FFFFFF"/>
                </a:solidFill>
                <a:latin typeface="Arial Bold"/>
              </a:rPr>
              <a:t>11h00</a:t>
            </a:r>
          </a:p>
        </p:txBody>
      </p:sp>
      <p:sp>
        <p:nvSpPr>
          <p:cNvPr id="163" name="TextBox 79">
            <a:extLst>
              <a:ext uri="{FF2B5EF4-FFF2-40B4-BE49-F238E27FC236}">
                <a16:creationId xmlns:a16="http://schemas.microsoft.com/office/drawing/2014/main" id="{09628A6F-57D9-AF4D-2C32-52A5B640A331}"/>
              </a:ext>
            </a:extLst>
          </p:cNvPr>
          <p:cNvSpPr txBox="1"/>
          <p:nvPr/>
        </p:nvSpPr>
        <p:spPr>
          <a:xfrm>
            <a:off x="2683923" y="4128474"/>
            <a:ext cx="800959" cy="897682"/>
          </a:xfrm>
          <a:prstGeom prst="rect">
            <a:avLst/>
          </a:prstGeom>
        </p:spPr>
        <p:txBody>
          <a:bodyPr wrap="square" lIns="0" tIns="0" rIns="0" bIns="0" rtlCol="0" anchor="t">
            <a:spAutoFit/>
          </a:bodyPr>
          <a:lstStyle/>
          <a:p>
            <a:pPr algn="ctr">
              <a:lnSpc>
                <a:spcPts val="989"/>
              </a:lnSpc>
            </a:pPr>
            <a:r>
              <a:rPr lang="en-US" sz="989" dirty="0">
                <a:latin typeface="Arial Bold"/>
              </a:rPr>
              <a:t>Written questions of clarification – closing date</a:t>
            </a:r>
          </a:p>
          <a:p>
            <a:pPr algn="ctr">
              <a:lnSpc>
                <a:spcPts val="989"/>
              </a:lnSpc>
            </a:pPr>
            <a:endParaRPr lang="en-US" sz="989" dirty="0">
              <a:solidFill>
                <a:srgbClr val="FAD02C"/>
              </a:solidFill>
              <a:latin typeface="Arial Bold"/>
            </a:endParaRPr>
          </a:p>
          <a:p>
            <a:pPr algn="ctr">
              <a:lnSpc>
                <a:spcPts val="989"/>
              </a:lnSpc>
            </a:pPr>
            <a:endParaRPr lang="en-US" sz="989" dirty="0">
              <a:solidFill>
                <a:srgbClr val="FAD02C"/>
              </a:solidFill>
              <a:latin typeface="Arial Bold"/>
            </a:endParaRPr>
          </a:p>
        </p:txBody>
      </p:sp>
      <p:sp>
        <p:nvSpPr>
          <p:cNvPr id="164" name="TextBox 80">
            <a:extLst>
              <a:ext uri="{FF2B5EF4-FFF2-40B4-BE49-F238E27FC236}">
                <a16:creationId xmlns:a16="http://schemas.microsoft.com/office/drawing/2014/main" id="{EC8EE225-6F40-B6EF-9884-C0DACA8A3424}"/>
              </a:ext>
            </a:extLst>
          </p:cNvPr>
          <p:cNvSpPr txBox="1"/>
          <p:nvPr/>
        </p:nvSpPr>
        <p:spPr>
          <a:xfrm>
            <a:off x="3627285" y="4128473"/>
            <a:ext cx="870658" cy="769441"/>
          </a:xfrm>
          <a:prstGeom prst="rect">
            <a:avLst/>
          </a:prstGeom>
        </p:spPr>
        <p:txBody>
          <a:bodyPr wrap="square" lIns="0" tIns="0" rIns="0" bIns="0" rtlCol="0" anchor="t">
            <a:spAutoFit/>
          </a:bodyPr>
          <a:lstStyle/>
          <a:p>
            <a:pPr algn="ctr">
              <a:lnSpc>
                <a:spcPts val="989"/>
              </a:lnSpc>
            </a:pPr>
            <a:r>
              <a:rPr lang="en-US" sz="1050" dirty="0">
                <a:latin typeface="Arial Bold"/>
              </a:rPr>
              <a:t>Written response to all clarifications</a:t>
            </a:r>
          </a:p>
          <a:p>
            <a:pPr algn="ctr">
              <a:lnSpc>
                <a:spcPts val="989"/>
              </a:lnSpc>
            </a:pPr>
            <a:endParaRPr lang="en-US" sz="1050" dirty="0">
              <a:solidFill>
                <a:srgbClr val="1E1D5B"/>
              </a:solidFill>
              <a:latin typeface="Arial Bold"/>
            </a:endParaRPr>
          </a:p>
          <a:p>
            <a:pPr algn="ctr">
              <a:lnSpc>
                <a:spcPts val="989"/>
              </a:lnSpc>
            </a:pPr>
            <a:endParaRPr lang="en-US" sz="1050" dirty="0">
              <a:solidFill>
                <a:srgbClr val="1E1D5B"/>
              </a:solidFill>
              <a:latin typeface="Arial Bold"/>
            </a:endParaRPr>
          </a:p>
        </p:txBody>
      </p:sp>
      <p:sp>
        <p:nvSpPr>
          <p:cNvPr id="165" name="TextBox 82">
            <a:extLst>
              <a:ext uri="{FF2B5EF4-FFF2-40B4-BE49-F238E27FC236}">
                <a16:creationId xmlns:a16="http://schemas.microsoft.com/office/drawing/2014/main" id="{A0D284D3-C14C-AE14-5B4A-40F7BB83B103}"/>
              </a:ext>
            </a:extLst>
          </p:cNvPr>
          <p:cNvSpPr txBox="1"/>
          <p:nvPr/>
        </p:nvSpPr>
        <p:spPr>
          <a:xfrm>
            <a:off x="5514976" y="4128474"/>
            <a:ext cx="800959" cy="769441"/>
          </a:xfrm>
          <a:prstGeom prst="rect">
            <a:avLst/>
          </a:prstGeom>
        </p:spPr>
        <p:txBody>
          <a:bodyPr wrap="square" lIns="0" tIns="0" rIns="0" bIns="0" rtlCol="0" anchor="t">
            <a:spAutoFit/>
          </a:bodyPr>
          <a:lstStyle/>
          <a:p>
            <a:pPr algn="ctr">
              <a:lnSpc>
                <a:spcPts val="989"/>
              </a:lnSpc>
            </a:pPr>
            <a:r>
              <a:rPr lang="en-US" sz="1050" dirty="0">
                <a:latin typeface="Arial Bold"/>
              </a:rPr>
              <a:t>*Anticipated Completion of bid evaluations</a:t>
            </a:r>
          </a:p>
          <a:p>
            <a:pPr algn="ctr">
              <a:lnSpc>
                <a:spcPts val="989"/>
              </a:lnSpc>
            </a:pPr>
            <a:endParaRPr lang="en-US" sz="1050" dirty="0">
              <a:solidFill>
                <a:srgbClr val="FAD02C"/>
              </a:solidFill>
              <a:latin typeface="Arial Bold"/>
            </a:endParaRPr>
          </a:p>
          <a:p>
            <a:pPr algn="ctr">
              <a:lnSpc>
                <a:spcPts val="989"/>
              </a:lnSpc>
            </a:pPr>
            <a:endParaRPr lang="en-US" sz="1050" dirty="0">
              <a:solidFill>
                <a:srgbClr val="FAD02C"/>
              </a:solidFill>
              <a:latin typeface="Arial Bold"/>
            </a:endParaRPr>
          </a:p>
        </p:txBody>
      </p:sp>
      <p:sp>
        <p:nvSpPr>
          <p:cNvPr id="166" name="Freeform 17">
            <a:extLst>
              <a:ext uri="{FF2B5EF4-FFF2-40B4-BE49-F238E27FC236}">
                <a16:creationId xmlns:a16="http://schemas.microsoft.com/office/drawing/2014/main" id="{CFF24460-AFE7-5F2E-B5F3-0C7EFF2F1B5E}"/>
              </a:ext>
            </a:extLst>
          </p:cNvPr>
          <p:cNvSpPr/>
          <p:nvPr/>
        </p:nvSpPr>
        <p:spPr>
          <a:xfrm>
            <a:off x="777174" y="2891323"/>
            <a:ext cx="890518" cy="715681"/>
          </a:xfrm>
          <a:custGeom>
            <a:avLst/>
            <a:gdLst/>
            <a:ahLst/>
            <a:cxnLst/>
            <a:rect l="l" t="t" r="r" b="b"/>
            <a:pathLst>
              <a:path w="1681358" h="1261019">
                <a:moveTo>
                  <a:pt x="0" y="0"/>
                </a:moveTo>
                <a:lnTo>
                  <a:pt x="1681358" y="0"/>
                </a:lnTo>
                <a:lnTo>
                  <a:pt x="1681358" y="1261018"/>
                </a:lnTo>
                <a:lnTo>
                  <a:pt x="0" y="1261018"/>
                </a:lnTo>
                <a:lnTo>
                  <a:pt x="0" y="0"/>
                </a:lnTo>
                <a:close/>
              </a:path>
            </a:pathLst>
          </a:custGeom>
          <a:solidFill>
            <a:schemeClr val="accent6"/>
          </a:solidFill>
        </p:spPr>
        <p:txBody>
          <a:bodyPr/>
          <a:lstStyle/>
          <a:p>
            <a:endParaRPr lang="en-ZA" sz="900">
              <a:solidFill>
                <a:srgbClr val="FF0000"/>
              </a:solidFill>
            </a:endParaRPr>
          </a:p>
        </p:txBody>
      </p:sp>
      <p:sp>
        <p:nvSpPr>
          <p:cNvPr id="167" name="TextBox 86">
            <a:extLst>
              <a:ext uri="{FF2B5EF4-FFF2-40B4-BE49-F238E27FC236}">
                <a16:creationId xmlns:a16="http://schemas.microsoft.com/office/drawing/2014/main" id="{5F1549B7-046F-E7BC-0C11-924FFAA0FD6D}"/>
              </a:ext>
            </a:extLst>
          </p:cNvPr>
          <p:cNvSpPr txBox="1"/>
          <p:nvPr/>
        </p:nvSpPr>
        <p:spPr>
          <a:xfrm>
            <a:off x="792023" y="2988625"/>
            <a:ext cx="866509" cy="166712"/>
          </a:xfrm>
          <a:prstGeom prst="rect">
            <a:avLst/>
          </a:prstGeom>
        </p:spPr>
        <p:txBody>
          <a:bodyPr wrap="square" lIns="0" tIns="0" rIns="0" bIns="0" rtlCol="0" anchor="t">
            <a:spAutoFit/>
          </a:bodyPr>
          <a:lstStyle/>
          <a:p>
            <a:pPr algn="ctr">
              <a:lnSpc>
                <a:spcPts val="1320"/>
              </a:lnSpc>
            </a:pPr>
            <a:r>
              <a:rPr lang="en-US" sz="1050" b="1" dirty="0">
                <a:solidFill>
                  <a:srgbClr val="FFFFFF"/>
                </a:solidFill>
                <a:latin typeface="Arial"/>
              </a:rPr>
              <a:t>21</a:t>
            </a:r>
            <a:r>
              <a:rPr lang="en-US" sz="1320" dirty="0">
                <a:solidFill>
                  <a:srgbClr val="FFFFFF"/>
                </a:solidFill>
                <a:latin typeface="Arial"/>
              </a:rPr>
              <a:t> </a:t>
            </a:r>
            <a:r>
              <a:rPr lang="en-US" sz="1050" b="1" dirty="0">
                <a:solidFill>
                  <a:srgbClr val="FFFFFF"/>
                </a:solidFill>
                <a:latin typeface="Arial"/>
              </a:rPr>
              <a:t>July</a:t>
            </a: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14"/>
          <a:stretch>
            <a:fillRect/>
          </a:stretch>
        </p:blipFill>
        <p:spPr>
          <a:xfrm>
            <a:off x="11064009" y="6097513"/>
            <a:ext cx="776282" cy="576519"/>
          </a:xfrm>
          <a:prstGeom prst="rect">
            <a:avLst/>
          </a:prstGeom>
        </p:spPr>
      </p:pic>
    </p:spTree>
    <p:extLst>
      <p:ext uri="{BB962C8B-B14F-4D97-AF65-F5344CB8AC3E}">
        <p14:creationId xmlns:p14="http://schemas.microsoft.com/office/powerpoint/2010/main" val="196732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7" name="Title 1">
            <a:extLst>
              <a:ext uri="{FF2B5EF4-FFF2-40B4-BE49-F238E27FC236}">
                <a16:creationId xmlns:a16="http://schemas.microsoft.com/office/drawing/2014/main" id="{3E41022E-A4B3-DE6C-AEED-3397E4CFE1E5}"/>
              </a:ext>
            </a:extLst>
          </p:cNvPr>
          <p:cNvSpPr txBox="1">
            <a:spLocks/>
          </p:cNvSpPr>
          <p:nvPr/>
        </p:nvSpPr>
        <p:spPr>
          <a:xfrm>
            <a:off x="300674" y="508000"/>
            <a:ext cx="8833166" cy="505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000" b="1" dirty="0">
                <a:latin typeface="Arial" panose="020B0604020202020204" pitchFamily="34" charset="0"/>
                <a:cs typeface="Arial" panose="020B0604020202020204" pitchFamily="34" charset="0"/>
              </a:rPr>
              <a:t>Terms of reference Continues</a:t>
            </a:r>
          </a:p>
        </p:txBody>
      </p:sp>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23284" y="1299411"/>
            <a:ext cx="5567916" cy="44206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800" dirty="0">
                <a:latin typeface="Arial" panose="020B0604020202020204" pitchFamily="34" charset="0"/>
                <a:cs typeface="Arial" panose="020B0604020202020204" pitchFamily="34" charset="0"/>
              </a:rPr>
              <a:t>1.2 Introduction PES, PYEI</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Presidential Youth Employment Intervention (PYEI) is a part of the Presidential Employment Stimulus (PES). </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PYEI is a multi-sector action plan/ </a:t>
            </a:r>
            <a:r>
              <a:rPr lang="en-US" sz="1200" dirty="0" err="1">
                <a:solidFill>
                  <a:schemeClr val="tx1"/>
                </a:solidFill>
                <a:latin typeface="Arial" panose="020B0604020202020204" pitchFamily="34" charset="0"/>
                <a:cs typeface="Arial" panose="020B0604020202020204" pitchFamily="34" charset="0"/>
              </a:rPr>
              <a:t>programme</a:t>
            </a:r>
            <a:r>
              <a:rPr lang="en-US" sz="1200" dirty="0">
                <a:solidFill>
                  <a:schemeClr val="tx1"/>
                </a:solidFill>
                <a:latin typeface="Arial" panose="020B0604020202020204" pitchFamily="34" charset="0"/>
                <a:cs typeface="Arial" panose="020B0604020202020204" pitchFamily="34" charset="0"/>
              </a:rPr>
              <a:t> directed at addressing South Africa’s chronic youth unemployment challenge.</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PYEI has identified several priority interventions to accelerate youth pathways into the economy over the next five years including:</a:t>
            </a:r>
          </a:p>
          <a:p>
            <a:pPr marL="742950" lvl="1" indent="-285750" algn="just">
              <a:lnSpc>
                <a:spcPct val="150000"/>
              </a:lnSpc>
              <a:buFont typeface="Courier New" panose="02070309020205020404" pitchFamily="49" charset="0"/>
              <a:buChar char="o"/>
            </a:pPr>
            <a:r>
              <a:rPr lang="en-US" sz="1200" dirty="0">
                <a:latin typeface="Arial" panose="020B0604020202020204" pitchFamily="34" charset="0"/>
                <a:cs typeface="Arial" panose="020B0604020202020204" pitchFamily="34" charset="0"/>
              </a:rPr>
              <a:t>T</a:t>
            </a:r>
            <a:r>
              <a:rPr lang="en-US" sz="1200" dirty="0">
                <a:solidFill>
                  <a:schemeClr val="tx1"/>
                </a:solidFill>
                <a:latin typeface="Arial" panose="020B0604020202020204" pitchFamily="34" charset="0"/>
                <a:cs typeface="Arial" panose="020B0604020202020204" pitchFamily="34" charset="0"/>
              </a:rPr>
              <a:t>he establishment of a National Pathway Management Network, </a:t>
            </a:r>
          </a:p>
          <a:p>
            <a:pPr marL="742950" lvl="1" indent="-285750" algn="just">
              <a:lnSpc>
                <a:spcPct val="150000"/>
              </a:lnSpc>
              <a:buFont typeface="Courier New" panose="02070309020205020404" pitchFamily="49" charset="0"/>
              <a:buChar char="o"/>
            </a:pPr>
            <a:r>
              <a:rPr lang="en-US" sz="1200" dirty="0">
                <a:latin typeface="Arial" panose="020B0604020202020204" pitchFamily="34" charset="0"/>
                <a:cs typeface="Arial" panose="020B0604020202020204" pitchFamily="34" charset="0"/>
              </a:rPr>
              <a:t>D</a:t>
            </a:r>
            <a:r>
              <a:rPr lang="en-US" sz="1200" dirty="0">
                <a:solidFill>
                  <a:schemeClr val="tx1"/>
                </a:solidFill>
                <a:latin typeface="Arial" panose="020B0604020202020204" pitchFamily="34" charset="0"/>
                <a:cs typeface="Arial" panose="020B0604020202020204" pitchFamily="34" charset="0"/>
              </a:rPr>
              <a:t>elivery of agile workforce development, </a:t>
            </a:r>
          </a:p>
          <a:p>
            <a:pPr marL="742950" lvl="1" indent="-285750" algn="just">
              <a:lnSpc>
                <a:spcPct val="150000"/>
              </a:lnSpc>
              <a:buFont typeface="Courier New" panose="02070309020205020404" pitchFamily="49" charset="0"/>
              <a:buChar char="o"/>
            </a:pPr>
            <a:r>
              <a:rPr lang="en-US" sz="1200" dirty="0">
                <a:latin typeface="Arial" panose="020B0604020202020204" pitchFamily="34" charset="0"/>
                <a:cs typeface="Arial" panose="020B0604020202020204" pitchFamily="34" charset="0"/>
              </a:rPr>
              <a:t>S</a:t>
            </a:r>
            <a:r>
              <a:rPr lang="en-US" sz="1200" dirty="0">
                <a:solidFill>
                  <a:schemeClr val="tx1"/>
                </a:solidFill>
                <a:latin typeface="Arial" panose="020B0604020202020204" pitchFamily="34" charset="0"/>
                <a:cs typeface="Arial" panose="020B0604020202020204" pitchFamily="34" charset="0"/>
              </a:rPr>
              <a:t>upport for youth self-employment and enterprise in the township and rural economy, </a:t>
            </a:r>
          </a:p>
          <a:p>
            <a:pPr marL="742950" lvl="1" indent="-285750" algn="just">
              <a:lnSpc>
                <a:spcPct val="150000"/>
              </a:lnSpc>
              <a:buFont typeface="Courier New" panose="02070309020205020404" pitchFamily="49" charset="0"/>
              <a:buChar char="o"/>
            </a:pPr>
            <a:r>
              <a:rPr lang="en-US" sz="1200" dirty="0">
                <a:solidFill>
                  <a:schemeClr val="tx1"/>
                </a:solidFill>
                <a:latin typeface="Arial" panose="020B0604020202020204" pitchFamily="34" charset="0"/>
                <a:cs typeface="Arial" panose="020B0604020202020204" pitchFamily="34" charset="0"/>
              </a:rPr>
              <a:t>The strengthening of workplace experience, and</a:t>
            </a:r>
          </a:p>
          <a:p>
            <a:pPr marL="742950" lvl="1" indent="-285750" algn="just">
              <a:lnSpc>
                <a:spcPct val="150000"/>
              </a:lnSpc>
              <a:buFont typeface="Courier New" panose="02070309020205020404" pitchFamily="49" charset="0"/>
              <a:buChar char="o"/>
            </a:pPr>
            <a:r>
              <a:rPr lang="en-US" sz="1200" dirty="0">
                <a:latin typeface="Arial" panose="020B0604020202020204" pitchFamily="34" charset="0"/>
                <a:cs typeface="Arial" panose="020B0604020202020204" pitchFamily="34" charset="0"/>
              </a:rPr>
              <a:t>T</a:t>
            </a:r>
            <a:r>
              <a:rPr lang="en-US" sz="1200" dirty="0">
                <a:solidFill>
                  <a:schemeClr val="tx1"/>
                </a:solidFill>
                <a:latin typeface="Arial" panose="020B0604020202020204" pitchFamily="34" charset="0"/>
                <a:cs typeface="Arial" panose="020B0604020202020204" pitchFamily="34" charset="0"/>
              </a:rPr>
              <a:t>he </a:t>
            </a:r>
            <a:r>
              <a:rPr lang="en-US" sz="1200" dirty="0" err="1">
                <a:solidFill>
                  <a:schemeClr val="tx1"/>
                </a:solidFill>
                <a:latin typeface="Arial" panose="020B0604020202020204" pitchFamily="34" charset="0"/>
                <a:cs typeface="Arial" panose="020B0604020202020204" pitchFamily="34" charset="0"/>
              </a:rPr>
              <a:t>revitalised</a:t>
            </a:r>
            <a:r>
              <a:rPr lang="en-US" sz="1200" dirty="0">
                <a:solidFill>
                  <a:schemeClr val="tx1"/>
                </a:solidFill>
                <a:latin typeface="Arial" panose="020B0604020202020204" pitchFamily="34" charset="0"/>
                <a:cs typeface="Arial" panose="020B0604020202020204" pitchFamily="34" charset="0"/>
              </a:rPr>
              <a:t> National Youth Service </a:t>
            </a:r>
            <a:r>
              <a:rPr lang="en-US" sz="1200" dirty="0" err="1">
                <a:solidFill>
                  <a:schemeClr val="tx1"/>
                </a:solidFill>
                <a:latin typeface="Arial" panose="020B0604020202020204" pitchFamily="34" charset="0"/>
                <a:cs typeface="Arial" panose="020B0604020202020204" pitchFamily="34" charset="0"/>
              </a:rPr>
              <a:t>programme</a:t>
            </a:r>
            <a:r>
              <a:rPr lang="en-US" sz="1200" dirty="0">
                <a:solidFill>
                  <a:schemeClr val="tx1"/>
                </a:solidFill>
                <a:latin typeface="Arial" panose="020B0604020202020204" pitchFamily="34" charset="0"/>
                <a:cs typeface="Arial" panose="020B0604020202020204" pitchFamily="34" charset="0"/>
              </a:rPr>
              <a:t>. </a:t>
            </a:r>
          </a:p>
          <a:p>
            <a:pPr marL="0" indent="0">
              <a:buNone/>
            </a:pPr>
            <a:endParaRPr lang="en-ZA" sz="2800"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pic>
        <p:nvPicPr>
          <p:cNvPr id="2" name="Picture 1">
            <a:extLst>
              <a:ext uri="{FF2B5EF4-FFF2-40B4-BE49-F238E27FC236}">
                <a16:creationId xmlns:a16="http://schemas.microsoft.com/office/drawing/2014/main" id="{7B2BA5BB-961B-7A0F-CF25-0D51D5B31A67}"/>
              </a:ext>
            </a:extLst>
          </p:cNvPr>
          <p:cNvPicPr>
            <a:picLocks noChangeAspect="1"/>
          </p:cNvPicPr>
          <p:nvPr/>
        </p:nvPicPr>
        <p:blipFill>
          <a:blip r:embed="rId4"/>
          <a:stretch>
            <a:fillRect/>
          </a:stretch>
        </p:blipFill>
        <p:spPr>
          <a:xfrm>
            <a:off x="6649720" y="895579"/>
            <a:ext cx="4968240" cy="4647315"/>
          </a:xfrm>
          <a:prstGeom prst="rect">
            <a:avLst/>
          </a:prstGeom>
        </p:spPr>
      </p:pic>
    </p:spTree>
    <p:extLst>
      <p:ext uri="{BB962C8B-B14F-4D97-AF65-F5344CB8AC3E}">
        <p14:creationId xmlns:p14="http://schemas.microsoft.com/office/powerpoint/2010/main" val="329012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33444" y="760931"/>
            <a:ext cx="11470876" cy="55789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GB" sz="2800" dirty="0">
                <a:latin typeface="Arial" panose="020B0604020202020204" pitchFamily="34" charset="0"/>
                <a:ea typeface="+mn-ea"/>
                <a:cs typeface="Arial" panose="020B0604020202020204" pitchFamily="34" charset="0"/>
              </a:rPr>
              <a:t>1.3 </a:t>
            </a:r>
            <a:r>
              <a:rPr kumimoji="0" lang="en-GB"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Introduction – Institutional </a:t>
            </a:r>
            <a:r>
              <a:rPr lang="en-GB" dirty="0">
                <a:latin typeface="Arial" panose="020B0604020202020204" pitchFamily="34" charset="0"/>
                <a:cs typeface="Arial" panose="020B0604020202020204" pitchFamily="34" charset="0"/>
              </a:rPr>
              <a:t>A</a:t>
            </a:r>
            <a:r>
              <a:rPr kumimoji="0" lang="en-GB" sz="2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rrangements</a:t>
            </a:r>
            <a:endParaRPr kumimoji="0" lang="en-GB"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indent="-285750" algn="just" defTabSz="457200">
              <a:lnSpc>
                <a:spcPct val="150000"/>
              </a:lnSpc>
              <a:buFont typeface="Arial" panose="020B0604020202020204" pitchFamily="34" charset="0"/>
              <a:buChar char="•"/>
            </a:pPr>
            <a:r>
              <a:rPr lang="en-ZA" sz="1200" dirty="0">
                <a:solidFill>
                  <a:srgbClr val="000000"/>
                </a:solidFill>
                <a:latin typeface="Arial" panose="020B0604020202020204" pitchFamily="34" charset="0"/>
                <a:cs typeface="Arial" panose="020B0604020202020204" pitchFamily="34" charset="0"/>
              </a:rPr>
              <a:t>The Presidency is the co-ordinating Department for the Presidential Employment Stimulus (PES) and the Presidential Youth Employment Intervention (PYEI). </a:t>
            </a:r>
          </a:p>
          <a:p>
            <a:pPr marL="285750" indent="-285750" algn="just" defTabSz="457200">
              <a:lnSpc>
                <a:spcPct val="150000"/>
              </a:lnSpc>
              <a:buFont typeface="Arial" panose="020B0604020202020204" pitchFamily="34" charset="0"/>
              <a:buChar char="•"/>
            </a:pPr>
            <a:r>
              <a:rPr lang="en-ZA" sz="1200" dirty="0">
                <a:solidFill>
                  <a:srgbClr val="000000"/>
                </a:solidFill>
                <a:latin typeface="Arial" panose="020B0604020202020204" pitchFamily="34" charset="0"/>
                <a:cs typeface="Arial" panose="020B0604020202020204" pitchFamily="34" charset="0"/>
              </a:rPr>
              <a:t>The Department of Women, Youth and Persons with Disabilities (DWYPD) is the Executive Authority of the NYDA and has oversight over the Agency and the program. </a:t>
            </a:r>
          </a:p>
          <a:p>
            <a:pPr marL="800100" lvl="1" indent="-342900" algn="just" defTabSz="457200">
              <a:lnSpc>
                <a:spcPct val="150000"/>
              </a:lnSpc>
              <a:buFont typeface="Courier New" panose="02070309020205020404" pitchFamily="49" charset="0"/>
              <a:buChar char="o"/>
            </a:pPr>
            <a:r>
              <a:rPr lang="en-ZA" sz="1200" dirty="0">
                <a:solidFill>
                  <a:srgbClr val="000000"/>
                </a:solidFill>
                <a:latin typeface="Arial" panose="020B0604020202020204" pitchFamily="34" charset="0"/>
                <a:cs typeface="Arial" panose="020B0604020202020204" pitchFamily="34" charset="0"/>
              </a:rPr>
              <a:t>The Department will ensure that the program design is in accordance with the National Youth Service Coordinating Framework, </a:t>
            </a:r>
          </a:p>
          <a:p>
            <a:pPr marL="800100" lvl="1" indent="-342900" algn="just" defTabSz="457200">
              <a:lnSpc>
                <a:spcPct val="150000"/>
              </a:lnSpc>
              <a:buFont typeface="Courier New" panose="02070309020205020404" pitchFamily="49" charset="0"/>
              <a:buChar char="o"/>
            </a:pPr>
            <a:r>
              <a:rPr lang="en-ZA" sz="1200" dirty="0">
                <a:solidFill>
                  <a:srgbClr val="000000"/>
                </a:solidFill>
                <a:latin typeface="Arial" panose="020B0604020202020204" pitchFamily="34" charset="0"/>
                <a:cs typeface="Arial" panose="020B0604020202020204" pitchFamily="34" charset="0"/>
              </a:rPr>
              <a:t>The Department will ensure reporting to the Youth Sector through the National Youth Coordinating Forum. </a:t>
            </a:r>
          </a:p>
          <a:p>
            <a:pPr marL="285750" indent="-285750" algn="just" defTabSz="457200">
              <a:lnSpc>
                <a:spcPct val="150000"/>
              </a:lnSpc>
              <a:buFont typeface="Arial" panose="020B0604020202020204" pitchFamily="34" charset="0"/>
              <a:buChar char="•"/>
            </a:pPr>
            <a:r>
              <a:rPr lang="en-ZA" sz="1200" dirty="0">
                <a:solidFill>
                  <a:srgbClr val="000000"/>
                </a:solidFill>
                <a:latin typeface="Arial" panose="020B0604020202020204" pitchFamily="34" charset="0"/>
                <a:cs typeface="Arial" panose="020B0604020202020204" pitchFamily="34" charset="0"/>
              </a:rPr>
              <a:t>A National Youth Service Working Group will be established by the DWYPD and the NYDA which will include all Government Departments already implementing youth service. </a:t>
            </a:r>
          </a:p>
          <a:p>
            <a:pPr marL="285750" indent="-285750" algn="just" defTabSz="457200">
              <a:lnSpc>
                <a:spcPct val="150000"/>
              </a:lnSpc>
              <a:buFont typeface="Arial" panose="020B0604020202020204" pitchFamily="34" charset="0"/>
              <a:buChar char="•"/>
            </a:pPr>
            <a:r>
              <a:rPr lang="en-ZA" sz="1200" dirty="0">
                <a:solidFill>
                  <a:srgbClr val="000000"/>
                </a:solidFill>
                <a:latin typeface="Arial" panose="020B0604020202020204" pitchFamily="34" charset="0"/>
                <a:cs typeface="Arial" panose="020B0604020202020204" pitchFamily="34" charset="0"/>
              </a:rPr>
              <a:t>The NYDA is the Accounting Authority for the program and will ensure full accountability and reporting for the program including incorporating into the Five Year Strategic Plan and the Annual Performance Plan.</a:t>
            </a:r>
          </a:p>
          <a:p>
            <a:pPr marL="285750" indent="-285750" algn="just" defTabSz="457200">
              <a:lnSpc>
                <a:spcPct val="150000"/>
              </a:lnSpc>
              <a:buFont typeface="Arial" panose="020B0604020202020204" pitchFamily="34" charset="0"/>
              <a:buChar char="•"/>
            </a:pPr>
            <a:r>
              <a:rPr lang="en-ZA" sz="1200" dirty="0">
                <a:solidFill>
                  <a:srgbClr val="000000"/>
                </a:solidFill>
                <a:latin typeface="Arial" panose="020B0604020202020204" pitchFamily="34" charset="0"/>
                <a:cs typeface="Arial" panose="020B0604020202020204" pitchFamily="34" charset="0"/>
              </a:rPr>
              <a:t>The Presidency, DWYPD, Department of Employment and Labour, and NYDA have initiated a Presidential Youth Employment Fund as a ring fenced grant fund to exclusively finance components of the PYEI. </a:t>
            </a:r>
            <a:r>
              <a:rPr lang="en-US" sz="1200" dirty="0">
                <a:solidFill>
                  <a:srgbClr val="000000"/>
                </a:solidFill>
                <a:latin typeface="Arial" panose="020B0604020202020204" pitchFamily="34" charset="0"/>
                <a:cs typeface="Arial" panose="020B0604020202020204" pitchFamily="34" charset="0"/>
              </a:rPr>
              <a:t> </a:t>
            </a:r>
          </a:p>
          <a:p>
            <a:pPr marL="285750" indent="-285750" algn="just" defTabSz="457200">
              <a:lnSpc>
                <a:spcPct val="150000"/>
              </a:lnSpc>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The National Youth Development Agency (NYDA) invites proposals from non-profit making entities that can participate in the delivery of the National Youth Service </a:t>
            </a:r>
            <a:r>
              <a:rPr lang="en-US" sz="1200" b="1" dirty="0" err="1">
                <a:solidFill>
                  <a:srgbClr val="000000"/>
                </a:solidFill>
                <a:latin typeface="Arial" panose="020B0604020202020204" pitchFamily="34" charset="0"/>
                <a:cs typeface="Arial" panose="020B0604020202020204" pitchFamily="34" charset="0"/>
              </a:rPr>
              <a:t>programme</a:t>
            </a:r>
            <a:r>
              <a:rPr lang="en-US" sz="1200" b="1" dirty="0">
                <a:solidFill>
                  <a:srgbClr val="000000"/>
                </a:solidFill>
                <a:latin typeface="Arial" panose="020B0604020202020204" pitchFamily="34" charset="0"/>
                <a:cs typeface="Arial" panose="020B0604020202020204" pitchFamily="34" charset="0"/>
              </a:rPr>
              <a:t>.</a:t>
            </a:r>
            <a:endParaRPr lang="en-ZA" sz="1200" b="1" dirty="0">
              <a:solidFill>
                <a:srgbClr val="000000"/>
              </a:solidFill>
              <a:latin typeface="Arial" panose="020B0604020202020204" pitchFamily="34" charset="0"/>
              <a:cs typeface="Arial" panose="020B0604020202020204" pitchFamily="34" charset="0"/>
            </a:endParaRPr>
          </a:p>
          <a:p>
            <a:endParaRPr lang="en-ZA" sz="1200" dirty="0"/>
          </a:p>
          <a:p>
            <a:pPr marL="0" indent="0">
              <a:buNone/>
            </a:pPr>
            <a:endParaRPr lang="en-ZA" sz="2800"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Tree>
    <p:extLst>
      <p:ext uri="{BB962C8B-B14F-4D97-AF65-F5344CB8AC3E}">
        <p14:creationId xmlns:p14="http://schemas.microsoft.com/office/powerpoint/2010/main" val="253492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33444" y="760931"/>
            <a:ext cx="11470876" cy="557890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US" sz="2800" dirty="0">
                <a:latin typeface="Arial" panose="020B0604020202020204" pitchFamily="34" charset="0"/>
                <a:ea typeface="+mn-ea"/>
                <a:cs typeface="Arial" panose="020B0604020202020204" pitchFamily="34" charset="0"/>
              </a:rPr>
              <a:t>1.4. Overview-</a:t>
            </a:r>
            <a:r>
              <a:rPr lang="en-US" sz="2800" dirty="0" err="1">
                <a:latin typeface="Arial" panose="020B0604020202020204" pitchFamily="34" charset="0"/>
                <a:ea typeface="+mn-ea"/>
                <a:cs typeface="Arial" panose="020B0604020202020204" pitchFamily="34" charset="0"/>
              </a:rPr>
              <a:t>Revitalised</a:t>
            </a:r>
            <a:r>
              <a:rPr lang="en-US" sz="2800" dirty="0">
                <a:latin typeface="Arial" panose="020B0604020202020204" pitchFamily="34" charset="0"/>
                <a:ea typeface="+mn-ea"/>
                <a:cs typeface="Arial" panose="020B0604020202020204" pitchFamily="34" charset="0"/>
              </a:rPr>
              <a:t> National Youth Service </a:t>
            </a:r>
          </a:p>
          <a:p>
            <a:pPr marL="0" indent="0">
              <a:buNone/>
            </a:pPr>
            <a:r>
              <a:rPr lang="en-ZA" sz="1800" b="1" dirty="0">
                <a:latin typeface="Arial" panose="020B0604020202020204" pitchFamily="34" charset="0"/>
                <a:cs typeface="Arial" panose="020B0604020202020204" pitchFamily="34" charset="0"/>
              </a:rPr>
              <a:t>Why do we need a National Service programme?</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There is a vast array of diverse young people ready and yearning to serve their country.  Youth service plays a role in civic responsibility, in developing a common identity, recovery and rehabilitation and nation building. </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This is a passionate and idealistic generation that sees the emergency, wants to serve those around them.</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There is a wealth of work for them to do in public schools reigniting forgotten after school programs, in tackling societal issues such as alcohol and substance abuse and GBV and in building social solidarity in their communities. </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There is also an opportunity to crowd in private sector and civil society investment in a broader social compact around service. </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number of young people wanting to participate on service programs almost always exceeds the available slots. </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We would want to encourage in each new generation the habits of work, the taste for adventure, and a sense of duty. </a:t>
            </a:r>
            <a:endParaRPr lang="en-ZA" sz="12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r>
              <a:rPr lang="en-ZA" sz="1800" b="1" dirty="0">
                <a:latin typeface="Arial" panose="020B0604020202020204" pitchFamily="34" charset="0"/>
                <a:cs typeface="Arial" panose="020B0604020202020204" pitchFamily="34" charset="0"/>
              </a:rPr>
              <a:t>Broad outline</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program aims to recruit at a minimum of 20 000 participants on a structured </a:t>
            </a:r>
            <a:r>
              <a:rPr lang="en-US" sz="1200" dirty="0">
                <a:latin typeface="Arial" panose="020B0604020202020204" pitchFamily="34" charset="0"/>
                <a:cs typeface="Arial" panose="020B0604020202020204" pitchFamily="34" charset="0"/>
              </a:rPr>
              <a:t>6-</a:t>
            </a:r>
            <a:r>
              <a:rPr lang="en-US" sz="1200" dirty="0">
                <a:solidFill>
                  <a:schemeClr val="tx1"/>
                </a:solidFill>
                <a:latin typeface="Arial" panose="020B0604020202020204" pitchFamily="34" charset="0"/>
                <a:cs typeface="Arial" panose="020B0604020202020204" pitchFamily="34" charset="0"/>
              </a:rPr>
              <a:t>month program working 16 hours per week with stipends paid at the National Minimum Wage. </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Should additional funding be secured over the MTEF, we will extend the program to twelve months. </a:t>
            </a:r>
          </a:p>
          <a:p>
            <a:pPr marL="285750" indent="-285750" algn="just">
              <a:lnSpc>
                <a:spcPct val="15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 series of implementation agents will be appointed through this Call for Proposal (a competitive bidding window) to support the recruitment of participants, the establishment of work sites, the site administration, the training of young people and the transition and pathways of young people.</a:t>
            </a:r>
          </a:p>
          <a:p>
            <a:pPr marL="285750" indent="-285750" algn="just">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The aim of this second CFP is to encourage collaboration and partnerships.</a:t>
            </a:r>
            <a:endParaRPr lang="en-US" sz="1200" dirty="0">
              <a:solidFill>
                <a:schemeClr val="tx1"/>
              </a:solidFill>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endParaRPr lang="en-ZA" sz="1200" dirty="0"/>
          </a:p>
          <a:p>
            <a:pPr marL="0" indent="0">
              <a:buNone/>
            </a:pPr>
            <a:endParaRPr lang="en-ZA" sz="2800"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Tree>
    <p:extLst>
      <p:ext uri="{BB962C8B-B14F-4D97-AF65-F5344CB8AC3E}">
        <p14:creationId xmlns:p14="http://schemas.microsoft.com/office/powerpoint/2010/main" val="123695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33444" y="760931"/>
            <a:ext cx="11470876" cy="55789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GB" sz="2800" dirty="0">
                <a:latin typeface="Arial" panose="020B0604020202020204" pitchFamily="34" charset="0"/>
                <a:ea typeface="+mn-ea"/>
                <a:cs typeface="Arial" panose="020B0604020202020204" pitchFamily="34" charset="0"/>
              </a:rPr>
              <a:t>1.5 Community- Service Sectors</a:t>
            </a:r>
            <a:endParaRPr kumimoji="0" lang="en-GB"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endParaRPr lang="en-ZA" sz="1200" dirty="0"/>
          </a:p>
          <a:p>
            <a:pPr marL="0" indent="0">
              <a:buNone/>
            </a:pPr>
            <a:endParaRPr lang="en-ZA" sz="2800"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E60F2B39-206B-ADE3-6B3E-89CC00338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002" y="1340028"/>
            <a:ext cx="9301598" cy="4999812"/>
          </a:xfrm>
          <a:prstGeom prst="rect">
            <a:avLst/>
          </a:prstGeom>
        </p:spPr>
      </p:pic>
    </p:spTree>
    <p:extLst>
      <p:ext uri="{BB962C8B-B14F-4D97-AF65-F5344CB8AC3E}">
        <p14:creationId xmlns:p14="http://schemas.microsoft.com/office/powerpoint/2010/main" val="189907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8" name="Content Placeholder 5">
            <a:extLst>
              <a:ext uri="{FF2B5EF4-FFF2-40B4-BE49-F238E27FC236}">
                <a16:creationId xmlns:a16="http://schemas.microsoft.com/office/drawing/2014/main" id="{53DDC0FE-93C8-6E36-513B-7E13412CF38F}"/>
              </a:ext>
            </a:extLst>
          </p:cNvPr>
          <p:cNvSpPr txBox="1">
            <a:spLocks/>
          </p:cNvSpPr>
          <p:nvPr/>
        </p:nvSpPr>
        <p:spPr>
          <a:xfrm>
            <a:off x="233444" y="760931"/>
            <a:ext cx="11470876" cy="5578909"/>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1371600" rtl="0" eaLnBrk="1" fontAlgn="auto" latinLnBrk="0" hangingPunct="1">
              <a:lnSpc>
                <a:spcPct val="100000"/>
              </a:lnSpc>
              <a:spcBef>
                <a:spcPts val="600"/>
              </a:spcBef>
              <a:spcAft>
                <a:spcPts val="600"/>
              </a:spcAft>
              <a:buClrTx/>
              <a:buSzPct val="80000"/>
              <a:buFont typeface="Corbel" pitchFamily="34" charset="0"/>
              <a:buNone/>
              <a:tabLst/>
              <a:defRPr/>
            </a:pPr>
            <a:r>
              <a:rPr lang="en-US" sz="7000" dirty="0">
                <a:latin typeface="Arial" panose="020B0604020202020204" pitchFamily="34" charset="0"/>
                <a:ea typeface="+mn-ea"/>
                <a:cs typeface="Arial" panose="020B0604020202020204" pitchFamily="34" charset="0"/>
              </a:rPr>
              <a:t>1.6 </a:t>
            </a:r>
            <a:r>
              <a:rPr lang="en-US" sz="7000" dirty="0">
                <a:latin typeface="Arial" panose="020B0604020202020204" pitchFamily="34" charset="0"/>
                <a:cs typeface="Arial" panose="020B0604020202020204" pitchFamily="34" charset="0"/>
              </a:rPr>
              <a:t>Requirements (1)</a:t>
            </a:r>
            <a:endParaRPr lang="en-US" sz="7000" dirty="0">
              <a:latin typeface="Arial" panose="020B0604020202020204" pitchFamily="34" charset="0"/>
              <a:ea typeface="+mn-ea"/>
              <a:cs typeface="Arial" panose="020B0604020202020204" pitchFamily="34" charset="0"/>
            </a:endParaRPr>
          </a:p>
          <a:p>
            <a:pPr marL="0" indent="0">
              <a:buNone/>
            </a:pPr>
            <a:r>
              <a:rPr lang="en-ZA" sz="2900" b="1" dirty="0">
                <a:latin typeface="Arial" panose="020B0604020202020204" pitchFamily="34" charset="0"/>
                <a:cs typeface="Arial" panose="020B0604020202020204" pitchFamily="34" charset="0"/>
              </a:rPr>
              <a:t>Lead Applicants</a:t>
            </a:r>
          </a:p>
          <a:p>
            <a:pPr marL="285750" indent="-285750" algn="just">
              <a:lnSpc>
                <a:spcPct val="150000"/>
              </a:lnSpc>
              <a:buFont typeface="Arial" panose="020B0604020202020204" pitchFamily="34" charset="0"/>
              <a:buChar char="•"/>
            </a:pPr>
            <a:r>
              <a:rPr lang="en-US" sz="2900" dirty="0">
                <a:solidFill>
                  <a:schemeClr val="tx1"/>
                </a:solidFill>
                <a:latin typeface="Arial" panose="020B0604020202020204" pitchFamily="34" charset="0"/>
                <a:cs typeface="Arial" panose="020B0604020202020204" pitchFamily="34" charset="0"/>
              </a:rPr>
              <a:t>Must demonstrate own capacity to engage 2,000 youth in Community Service activities or the ability to crowd in and manage a consortium of entities which can successfully assist in meeting the youth target per year. </a:t>
            </a:r>
          </a:p>
          <a:p>
            <a:pPr marL="285750" indent="-285750" algn="just">
              <a:lnSpc>
                <a:spcPct val="150000"/>
              </a:lnSpc>
              <a:buFont typeface="Arial" panose="020B0604020202020204" pitchFamily="34" charset="0"/>
              <a:buChar char="•"/>
            </a:pPr>
            <a:r>
              <a:rPr lang="en-US" sz="2900" dirty="0">
                <a:solidFill>
                  <a:schemeClr val="tx1"/>
                </a:solidFill>
                <a:latin typeface="Arial" panose="020B0604020202020204" pitchFamily="34" charset="0"/>
                <a:cs typeface="Arial" panose="020B0604020202020204" pitchFamily="34" charset="0"/>
              </a:rPr>
              <a:t>Must be a Non-profit </a:t>
            </a:r>
            <a:r>
              <a:rPr lang="en-US" sz="2900" dirty="0" err="1">
                <a:solidFill>
                  <a:schemeClr val="tx1"/>
                </a:solidFill>
                <a:latin typeface="Arial" panose="020B0604020202020204" pitchFamily="34" charset="0"/>
                <a:cs typeface="Arial" panose="020B0604020202020204" pitchFamily="34" charset="0"/>
              </a:rPr>
              <a:t>Organisation</a:t>
            </a:r>
            <a:r>
              <a:rPr lang="en-US" sz="2900" dirty="0">
                <a:solidFill>
                  <a:schemeClr val="tx1"/>
                </a:solidFill>
                <a:latin typeface="Arial" panose="020B0604020202020204" pitchFamily="34" charset="0"/>
                <a:cs typeface="Arial" panose="020B0604020202020204" pitchFamily="34" charset="0"/>
              </a:rPr>
              <a:t> as defined by the Non-profit Organisations Act 71 of 1997 (the NPO Act); or a Non-Profit Companies (NPCs) as defined in Schedule 1 of the Companies Act.</a:t>
            </a:r>
          </a:p>
          <a:p>
            <a:pPr marL="285750" indent="-285750" algn="just">
              <a:lnSpc>
                <a:spcPct val="150000"/>
              </a:lnSpc>
              <a:buFont typeface="Arial" panose="020B0604020202020204" pitchFamily="34" charset="0"/>
              <a:buChar char="•"/>
            </a:pPr>
            <a:r>
              <a:rPr lang="en-US" sz="2900" dirty="0">
                <a:latin typeface="Arial" panose="020B0604020202020204" pitchFamily="34" charset="0"/>
                <a:cs typeface="Arial" panose="020B0604020202020204" pitchFamily="34" charset="0"/>
              </a:rPr>
              <a:t>M</a:t>
            </a:r>
            <a:r>
              <a:rPr lang="en-US" sz="2900" dirty="0">
                <a:solidFill>
                  <a:schemeClr val="tx1"/>
                </a:solidFill>
                <a:latin typeface="Arial" panose="020B0604020202020204" pitchFamily="34" charset="0"/>
                <a:cs typeface="Arial" panose="020B0604020202020204" pitchFamily="34" charset="0"/>
              </a:rPr>
              <a:t>ust have been registered with the relevant department (e.g. Department of Social Development) for at least 2 years. All requisite certificates and proof of registration will be required.</a:t>
            </a:r>
          </a:p>
          <a:p>
            <a:pPr marL="285750" indent="-285750" algn="just">
              <a:lnSpc>
                <a:spcPct val="150000"/>
              </a:lnSpc>
              <a:buFont typeface="Arial" panose="020B0604020202020204" pitchFamily="34" charset="0"/>
              <a:buChar char="•"/>
            </a:pPr>
            <a:r>
              <a:rPr lang="en-US" sz="2900" dirty="0">
                <a:solidFill>
                  <a:schemeClr val="tx1"/>
                </a:solidFill>
                <a:latin typeface="Arial" panose="020B0604020202020204" pitchFamily="34" charset="0"/>
                <a:cs typeface="Arial" panose="020B0604020202020204" pitchFamily="34" charset="0"/>
              </a:rPr>
              <a:t>Must be in full compliance with administrative requirements (including Tax Compliance Status);</a:t>
            </a:r>
          </a:p>
          <a:p>
            <a:pPr marL="285750" indent="-285750" algn="just">
              <a:lnSpc>
                <a:spcPct val="150000"/>
              </a:lnSpc>
              <a:buFont typeface="Arial" panose="020B0604020202020204" pitchFamily="34" charset="0"/>
              <a:buChar char="•"/>
            </a:pPr>
            <a:r>
              <a:rPr lang="en-US" sz="2900" dirty="0">
                <a:solidFill>
                  <a:schemeClr val="tx1"/>
                </a:solidFill>
                <a:latin typeface="Arial" panose="020B0604020202020204" pitchFamily="34" charset="0"/>
                <a:cs typeface="Arial" panose="020B0604020202020204" pitchFamily="34" charset="0"/>
              </a:rPr>
              <a:t>Must have audited </a:t>
            </a:r>
            <a:r>
              <a:rPr lang="en-US" sz="2900" dirty="0">
                <a:latin typeface="Arial" panose="020B0604020202020204" pitchFamily="34" charset="0"/>
                <a:cs typeface="Arial" panose="020B0604020202020204" pitchFamily="34" charset="0"/>
              </a:rPr>
              <a:t>o</a:t>
            </a:r>
            <a:r>
              <a:rPr lang="en-US" sz="2900" dirty="0">
                <a:solidFill>
                  <a:schemeClr val="tx1"/>
                </a:solidFill>
                <a:latin typeface="Arial" panose="020B0604020202020204" pitchFamily="34" charset="0"/>
                <a:cs typeface="Arial" panose="020B0604020202020204" pitchFamily="34" charset="0"/>
              </a:rPr>
              <a:t>r reviewed Annual Financial Statements (AFS) covering at least 3 years. </a:t>
            </a:r>
          </a:p>
          <a:p>
            <a:pPr marL="285750" indent="-285750" algn="just">
              <a:lnSpc>
                <a:spcPct val="150000"/>
              </a:lnSpc>
              <a:buFont typeface="Arial" panose="020B0604020202020204" pitchFamily="34" charset="0"/>
              <a:buChar char="•"/>
            </a:pPr>
            <a:r>
              <a:rPr lang="en-US" sz="2900" dirty="0">
                <a:solidFill>
                  <a:schemeClr val="tx1"/>
                </a:solidFill>
                <a:latin typeface="Arial" panose="020B0604020202020204" pitchFamily="34" charset="0"/>
                <a:cs typeface="Arial" panose="020B0604020202020204" pitchFamily="34" charset="0"/>
              </a:rPr>
              <a:t>Must demonstrate capacity and robust operating systems to pay stipends to 2,000 youth. Such systems, including those to manage a monthly payroll (including UIF issues) at the scale proposed for the NYS will be assessed during the Due Diligence stage of the application process. </a:t>
            </a:r>
            <a:endParaRPr lang="en-ZA" sz="2900" b="1" dirty="0">
              <a:latin typeface="Arial" panose="020B0604020202020204" pitchFamily="34" charset="0"/>
              <a:cs typeface="Arial" panose="020B0604020202020204" pitchFamily="34" charset="0"/>
            </a:endParaRPr>
          </a:p>
          <a:p>
            <a:pPr marL="0" indent="0">
              <a:buNone/>
            </a:pPr>
            <a:endParaRPr lang="en-ZA" sz="2900" b="1" dirty="0">
              <a:latin typeface="Arial" panose="020B0604020202020204" pitchFamily="34" charset="0"/>
              <a:cs typeface="Arial" panose="020B0604020202020204" pitchFamily="34" charset="0"/>
            </a:endParaRPr>
          </a:p>
          <a:p>
            <a:pPr marL="0" indent="0">
              <a:buNone/>
            </a:pPr>
            <a:r>
              <a:rPr lang="en-ZA" sz="2900" b="1" dirty="0">
                <a:latin typeface="Arial" panose="020B0604020202020204" pitchFamily="34" charset="0"/>
                <a:cs typeface="Arial" panose="020B0604020202020204" pitchFamily="34" charset="0"/>
              </a:rPr>
              <a:t>Lead Applicants/ Implementing partners </a:t>
            </a:r>
            <a:endParaRPr lang="en-US" sz="2900" dirty="0">
              <a:solidFill>
                <a:schemeClr val="tx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900" dirty="0">
                <a:latin typeface="Arial" panose="020B0604020202020204" pitchFamily="34" charset="0"/>
                <a:cs typeface="Arial" panose="020B0604020202020204" pitchFamily="34" charset="0"/>
              </a:rPr>
              <a:t>M</a:t>
            </a:r>
            <a:r>
              <a:rPr lang="en-US" sz="2900" dirty="0">
                <a:solidFill>
                  <a:schemeClr val="tx1"/>
                </a:solidFill>
                <a:latin typeface="Arial" panose="020B0604020202020204" pitchFamily="34" charset="0"/>
                <a:cs typeface="Arial" panose="020B0604020202020204" pitchFamily="34" charset="0"/>
              </a:rPr>
              <a:t>ust have a track record of more than three years of technical experience in the area of interest. </a:t>
            </a:r>
          </a:p>
          <a:p>
            <a:pPr marL="285750" indent="-285750" algn="just">
              <a:lnSpc>
                <a:spcPct val="150000"/>
              </a:lnSpc>
              <a:buFont typeface="Arial" panose="020B0604020202020204" pitchFamily="34" charset="0"/>
              <a:buChar char="•"/>
            </a:pPr>
            <a:r>
              <a:rPr lang="en-US" sz="2900" dirty="0">
                <a:latin typeface="Arial" panose="020B0604020202020204" pitchFamily="34" charset="0"/>
                <a:cs typeface="Arial" panose="020B0604020202020204" pitchFamily="34" charset="0"/>
              </a:rPr>
              <a:t>M</a:t>
            </a:r>
            <a:r>
              <a:rPr lang="en-US" sz="2900" dirty="0">
                <a:solidFill>
                  <a:schemeClr val="tx1"/>
                </a:solidFill>
                <a:latin typeface="Arial" panose="020B0604020202020204" pitchFamily="34" charset="0"/>
                <a:cs typeface="Arial" panose="020B0604020202020204" pitchFamily="34" charset="0"/>
              </a:rPr>
              <a:t>ust provide their </a:t>
            </a:r>
            <a:r>
              <a:rPr lang="en-US" sz="2900" dirty="0" err="1">
                <a:solidFill>
                  <a:schemeClr val="tx1"/>
                </a:solidFill>
                <a:latin typeface="Arial" panose="020B0604020202020204" pitchFamily="34" charset="0"/>
                <a:cs typeface="Arial" panose="020B0604020202020204" pitchFamily="34" charset="0"/>
              </a:rPr>
              <a:t>programme</a:t>
            </a:r>
            <a:r>
              <a:rPr lang="en-US" sz="2900" dirty="0">
                <a:solidFill>
                  <a:schemeClr val="tx1"/>
                </a:solidFill>
                <a:latin typeface="Arial" panose="020B0604020202020204" pitchFamily="34" charset="0"/>
                <a:cs typeface="Arial" panose="020B0604020202020204" pitchFamily="34" charset="0"/>
              </a:rPr>
              <a:t> content (this and all other information will be managed confidentially and will only be used for assessment of the application). </a:t>
            </a: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pPr marL="0" indent="0">
              <a:buNone/>
            </a:pPr>
            <a:endParaRPr lang="en-ZA" sz="1800" b="1" dirty="0">
              <a:latin typeface="Arial" panose="020B0604020202020204" pitchFamily="34" charset="0"/>
              <a:cs typeface="Arial" panose="020B0604020202020204" pitchFamily="34" charset="0"/>
            </a:endParaRPr>
          </a:p>
          <a:p>
            <a:endParaRPr lang="en-ZA" sz="1200" dirty="0"/>
          </a:p>
          <a:p>
            <a:pPr marL="0" indent="0">
              <a:buNone/>
            </a:pPr>
            <a:endParaRPr lang="en-ZA" dirty="0">
              <a:latin typeface="Arial" panose="020B0604020202020204" pitchFamily="34" charset="0"/>
              <a:cs typeface="Arial" panose="020B0604020202020204" pitchFamily="34" charset="0"/>
            </a:endParaRPr>
          </a:p>
        </p:txBody>
      </p:sp>
      <p:pic>
        <p:nvPicPr>
          <p:cNvPr id="168" name="Picture 167" descr="Logo&#10;&#10;Description automatically generated">
            <a:extLst>
              <a:ext uri="{FF2B5EF4-FFF2-40B4-BE49-F238E27FC236}">
                <a16:creationId xmlns:a16="http://schemas.microsoft.com/office/drawing/2014/main" id="{17E368F4-094D-04D8-B5F8-813AA799489E}"/>
              </a:ext>
            </a:extLst>
          </p:cNvPr>
          <p:cNvPicPr>
            <a:picLocks noChangeAspect="1"/>
          </p:cNvPicPr>
          <p:nvPr/>
        </p:nvPicPr>
        <p:blipFill>
          <a:blip r:embed="rId3"/>
          <a:stretch>
            <a:fillRect/>
          </a:stretch>
        </p:blipFill>
        <p:spPr>
          <a:xfrm>
            <a:off x="11064009" y="6097513"/>
            <a:ext cx="776282" cy="576519"/>
          </a:xfrm>
          <a:prstGeom prst="rect">
            <a:avLst/>
          </a:prstGeom>
        </p:spPr>
      </p:pic>
    </p:spTree>
    <p:extLst>
      <p:ext uri="{BB962C8B-B14F-4D97-AF65-F5344CB8AC3E}">
        <p14:creationId xmlns:p14="http://schemas.microsoft.com/office/powerpoint/2010/main" val="51631899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3280</Words>
  <Application>Microsoft Office PowerPoint</Application>
  <PresentationFormat>Widescreen</PresentationFormat>
  <Paragraphs>343</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 Black</vt:lpstr>
      <vt:lpstr>Arial Bold</vt:lpstr>
      <vt:lpstr>Calibri</vt:lpstr>
      <vt:lpstr>Calibri Light</vt:lpstr>
      <vt:lpstr>Corbel</vt:lpstr>
      <vt:lpstr>Courier New</vt:lpstr>
      <vt:lpstr>Symbol</vt:lpstr>
      <vt:lpstr>Times New Roman</vt:lpstr>
      <vt:lpstr>Wingdings</vt:lpstr>
      <vt:lpstr>1_Office Theme</vt:lpstr>
      <vt:lpstr>National Youth Service  Phase 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Support to organisations developing proposals  for the NYS</vt:lpstr>
      <vt:lpstr>4.1 What is being offered? </vt:lpstr>
      <vt:lpstr>PowerPoint Presentation</vt:lpstr>
      <vt:lpstr>PowerPoint Presentation</vt:lpstr>
      <vt:lpstr>4.3 How do I access the support?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 PHASE 2</dc:title>
  <dc:creator>Azra Karim</dc:creator>
  <cp:lastModifiedBy>Mlungisi Xulu</cp:lastModifiedBy>
  <cp:revision>4</cp:revision>
  <dcterms:created xsi:type="dcterms:W3CDTF">2023-08-02T09:16:31Z</dcterms:created>
  <dcterms:modified xsi:type="dcterms:W3CDTF">2023-08-11T14:42:21Z</dcterms:modified>
</cp:coreProperties>
</file>